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>
  <p:sldMasterIdLst>
    <p:sldMasterId id="2147483716" r:id="rId1"/>
  </p:sldMasterIdLst>
  <p:notesMasterIdLst>
    <p:notesMasterId r:id="rId25"/>
  </p:notesMasterIdLst>
  <p:handoutMasterIdLst>
    <p:handoutMasterId r:id="rId26"/>
  </p:handoutMasterIdLst>
  <p:sldIdLst>
    <p:sldId id="2120" r:id="rId2"/>
    <p:sldId id="2077" r:id="rId3"/>
    <p:sldId id="2219" r:id="rId4"/>
    <p:sldId id="2150" r:id="rId5"/>
    <p:sldId id="2218" r:id="rId6"/>
    <p:sldId id="2122" r:id="rId7"/>
    <p:sldId id="2254" r:id="rId8"/>
    <p:sldId id="2257" r:id="rId9"/>
    <p:sldId id="2259" r:id="rId10"/>
    <p:sldId id="2268" r:id="rId11"/>
    <p:sldId id="2236" r:id="rId12"/>
    <p:sldId id="2237" r:id="rId13"/>
    <p:sldId id="2238" r:id="rId14"/>
    <p:sldId id="2263" r:id="rId15"/>
    <p:sldId id="2264" r:id="rId16"/>
    <p:sldId id="2270" r:id="rId17"/>
    <p:sldId id="2267" r:id="rId18"/>
    <p:sldId id="2261" r:id="rId19"/>
    <p:sldId id="2243" r:id="rId20"/>
    <p:sldId id="2266" r:id="rId21"/>
    <p:sldId id="2269" r:id="rId22"/>
    <p:sldId id="2271" r:id="rId23"/>
    <p:sldId id="2203" r:id="rId24"/>
  </p:sldIdLst>
  <p:sldSz cx="9144000" cy="5143500" type="screen16x9"/>
  <p:notesSz cx="7099300" cy="10234613"/>
  <p:defaultTextStyle>
    <a:lvl1pPr defTabSz="363800">
      <a:lnSpc>
        <a:spcPct val="93000"/>
      </a:lnSpc>
      <a:defRPr>
        <a:latin typeface="Calibri"/>
        <a:ea typeface="Calibri"/>
        <a:cs typeface="Calibri"/>
        <a:sym typeface="Calibri"/>
      </a:defRPr>
    </a:lvl1pPr>
    <a:lvl2pPr indent="370225" defTabSz="363800">
      <a:lnSpc>
        <a:spcPct val="93000"/>
      </a:lnSpc>
      <a:defRPr>
        <a:latin typeface="Calibri"/>
        <a:ea typeface="Calibri"/>
        <a:cs typeface="Calibri"/>
        <a:sym typeface="Calibri"/>
      </a:defRPr>
    </a:lvl2pPr>
    <a:lvl3pPr indent="740451" defTabSz="363800">
      <a:lnSpc>
        <a:spcPct val="93000"/>
      </a:lnSpc>
      <a:defRPr>
        <a:latin typeface="Calibri"/>
        <a:ea typeface="Calibri"/>
        <a:cs typeface="Calibri"/>
        <a:sym typeface="Calibri"/>
      </a:defRPr>
    </a:lvl3pPr>
    <a:lvl4pPr indent="1110679" defTabSz="363800">
      <a:lnSpc>
        <a:spcPct val="93000"/>
      </a:lnSpc>
      <a:defRPr>
        <a:latin typeface="Calibri"/>
        <a:ea typeface="Calibri"/>
        <a:cs typeface="Calibri"/>
        <a:sym typeface="Calibri"/>
      </a:defRPr>
    </a:lvl4pPr>
    <a:lvl5pPr indent="1480905" defTabSz="363800">
      <a:lnSpc>
        <a:spcPct val="93000"/>
      </a:lnSpc>
      <a:defRPr>
        <a:latin typeface="Calibri"/>
        <a:ea typeface="Calibri"/>
        <a:cs typeface="Calibri"/>
        <a:sym typeface="Calibri"/>
      </a:defRPr>
    </a:lvl5pPr>
    <a:lvl6pPr indent="1851132" defTabSz="363800">
      <a:lnSpc>
        <a:spcPct val="93000"/>
      </a:lnSpc>
      <a:defRPr>
        <a:latin typeface="Calibri"/>
        <a:ea typeface="Calibri"/>
        <a:cs typeface="Calibri"/>
        <a:sym typeface="Calibri"/>
      </a:defRPr>
    </a:lvl6pPr>
    <a:lvl7pPr indent="2221358" defTabSz="363800">
      <a:lnSpc>
        <a:spcPct val="93000"/>
      </a:lnSpc>
      <a:defRPr>
        <a:latin typeface="Calibri"/>
        <a:ea typeface="Calibri"/>
        <a:cs typeface="Calibri"/>
        <a:sym typeface="Calibri"/>
      </a:defRPr>
    </a:lvl7pPr>
    <a:lvl8pPr indent="2591585" defTabSz="363800">
      <a:lnSpc>
        <a:spcPct val="93000"/>
      </a:lnSpc>
      <a:defRPr>
        <a:latin typeface="Calibri"/>
        <a:ea typeface="Calibri"/>
        <a:cs typeface="Calibri"/>
        <a:sym typeface="Calibri"/>
      </a:defRPr>
    </a:lvl8pPr>
    <a:lvl9pPr indent="2961812" defTabSz="363800">
      <a:lnSpc>
        <a:spcPct val="93000"/>
      </a:lnSpc>
      <a:defRPr>
        <a:latin typeface="Calibri"/>
        <a:ea typeface="Calibri"/>
        <a:cs typeface="Calibri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Title Slides" id="{8994D358-6C20-4FA8-AA41-025EF578AB32}">
          <p14:sldIdLst>
            <p14:sldId id="2120"/>
            <p14:sldId id="2077"/>
            <p14:sldId id="2219"/>
            <p14:sldId id="2150"/>
            <p14:sldId id="2218"/>
            <p14:sldId id="2122"/>
            <p14:sldId id="2254"/>
            <p14:sldId id="2257"/>
            <p14:sldId id="2259"/>
            <p14:sldId id="2268"/>
            <p14:sldId id="2236"/>
            <p14:sldId id="2237"/>
            <p14:sldId id="2238"/>
            <p14:sldId id="2263"/>
            <p14:sldId id="2264"/>
            <p14:sldId id="2270"/>
            <p14:sldId id="2267"/>
            <p14:sldId id="2261"/>
            <p14:sldId id="2243"/>
            <p14:sldId id="2266"/>
            <p14:sldId id="2269"/>
            <p14:sldId id="2271"/>
            <p14:sldId id="220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845" userDrawn="1">
          <p15:clr>
            <a:srgbClr val="A4A3A4"/>
          </p15:clr>
        </p15:guide>
        <p15:guide id="2" pos="3606" userDrawn="1">
          <p15:clr>
            <a:srgbClr val="A4A3A4"/>
          </p15:clr>
        </p15:guide>
        <p15:guide id="3" orient="horz" pos="2164" userDrawn="1">
          <p15:clr>
            <a:srgbClr val="A4A3A4"/>
          </p15:clr>
        </p15:guide>
        <p15:guide id="4" orient="horz" pos="1302" userDrawn="1">
          <p15:clr>
            <a:srgbClr val="A4A3A4"/>
          </p15:clr>
        </p15:guide>
        <p15:guide id="5" pos="242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David Edwards" initials="DE" lastIdx="11" clrIdx="0"/>
  <p:cmAuthor id="1" name="Danielle Powell" initials="DP" lastIdx="91" clrIdx="1">
    <p:extLst>
      <p:ext uri="{19B8F6BF-5375-455C-9EA6-DF929625EA0E}">
        <p15:presenceInfo xmlns:p15="http://schemas.microsoft.com/office/powerpoint/2012/main" userId="Danielle Powell" providerId="None"/>
      </p:ext>
    </p:extLst>
  </p:cmAuthor>
  <p:cmAuthor id="2" name="Mark Tecson" initials="MT" lastIdx="54" clrIdx="2">
    <p:extLst>
      <p:ext uri="{19B8F6BF-5375-455C-9EA6-DF929625EA0E}">
        <p15:presenceInfo xmlns:p15="http://schemas.microsoft.com/office/powerpoint/2012/main" userId="Mark Tecso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68AB2"/>
    <a:srgbClr val="FFFFFF"/>
    <a:srgbClr val="006600"/>
    <a:srgbClr val="009900"/>
    <a:srgbClr val="66CCFF"/>
    <a:srgbClr val="33CCFF"/>
    <a:srgbClr val="0099FF"/>
    <a:srgbClr val="9785E1"/>
    <a:srgbClr val="6666FF"/>
    <a:srgbClr val="E2B4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C7B018BB-80A7-4F77-B60F-C8B233D01FF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F81BD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9BBB59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7964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F81BD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818" autoAdjust="0"/>
    <p:restoredTop sz="83614" autoAdjust="0"/>
  </p:normalViewPr>
  <p:slideViewPr>
    <p:cSldViewPr>
      <p:cViewPr varScale="1">
        <p:scale>
          <a:sx n="118" d="100"/>
          <a:sy n="118" d="100"/>
        </p:scale>
        <p:origin x="606" y="96"/>
      </p:cViewPr>
      <p:guideLst>
        <p:guide orient="horz" pos="2845"/>
        <p:guide pos="3606"/>
        <p:guide orient="horz" pos="2164"/>
        <p:guide orient="horz" pos="1302"/>
        <p:guide pos="2426"/>
      </p:guideLst>
    </p:cSldViewPr>
  </p:slideViewPr>
  <p:outlineViewPr>
    <p:cViewPr>
      <p:scale>
        <a:sx n="33" d="100"/>
        <a:sy n="33" d="100"/>
      </p:scale>
      <p:origin x="0" y="-126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44" d="100"/>
          <a:sy n="44" d="100"/>
        </p:scale>
        <p:origin x="2740" y="6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commentAuthors" Target="commentAuthors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5" y="0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/>
          <a:lstStyle>
            <a:lvl1pPr algn="r">
              <a:defRPr sz="1200"/>
            </a:lvl1pPr>
          </a:lstStyle>
          <a:p>
            <a:fld id="{B59EEB45-F85B-45AF-AE0C-0FFBEB08690C}" type="datetimeFigureOut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22/11/2022</a:t>
            </a:fld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l">
              <a:defRPr sz="1200"/>
            </a:lvl1pPr>
          </a:lstStyle>
          <a:p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5" y="9721106"/>
            <a:ext cx="3076363" cy="511731"/>
          </a:xfrm>
          <a:prstGeom prst="rect">
            <a:avLst/>
          </a:prstGeom>
        </p:spPr>
        <p:txBody>
          <a:bodyPr vert="horz" lIns="94768" tIns="47384" rIns="94768" bIns="47384" rtlCol="0" anchor="b"/>
          <a:lstStyle>
            <a:lvl1pPr algn="r">
              <a:defRPr sz="1200"/>
            </a:lvl1pPr>
          </a:lstStyle>
          <a:p>
            <a:fld id="{6D219380-B934-4D92-B156-F3E17E027301}" type="slidenum">
              <a:rPr lang="en-GB" smtClean="0">
                <a:latin typeface="Arial" panose="020B0604020202020204" pitchFamily="34" charset="0"/>
                <a:cs typeface="Arial" panose="020B0604020202020204" pitchFamily="34" charset="0"/>
              </a:rPr>
              <a:t>‹#›</a:t>
            </a:fld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8875831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>
            <a:spLocks noGrp="1" noRot="1" noChangeAspec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prstGeom prst="rect">
            <a:avLst/>
          </a:prstGeom>
        </p:spPr>
        <p:txBody>
          <a:bodyPr lIns="94768" tIns="47384" rIns="94768" bIns="47384"/>
          <a:lstStyle/>
          <a:p>
            <a:pPr lvl="0"/>
            <a:endParaRPr dirty="0"/>
          </a:p>
        </p:txBody>
      </p:sp>
      <p:sp>
        <p:nvSpPr>
          <p:cNvPr id="80" name="Shape 80"/>
          <p:cNvSpPr>
            <a:spLocks noGrp="1"/>
          </p:cNvSpPr>
          <p:nvPr>
            <p:ph type="body" sz="quarter" idx="1"/>
          </p:nvPr>
        </p:nvSpPr>
        <p:spPr>
          <a:xfrm>
            <a:off x="946574" y="4861442"/>
            <a:ext cx="5206154" cy="4605576"/>
          </a:xfrm>
          <a:prstGeom prst="rect">
            <a:avLst/>
          </a:prstGeom>
        </p:spPr>
        <p:txBody>
          <a:bodyPr lIns="94768" tIns="47384" rIns="94768" bIns="47384"/>
          <a:lstStyle/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626049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defTabSz="457200">
      <a:lnSpc>
        <a:spcPct val="117999"/>
      </a:lnSpc>
      <a:defRPr sz="2200" b="0" i="0">
        <a:latin typeface="Arial" panose="020B0604020202020204" pitchFamily="34" charset="0"/>
        <a:ea typeface="+mj-ea"/>
        <a:cs typeface="Arial" panose="020B0604020202020204" pitchFamily="34" charset="0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Check Kommentare</a:t>
            </a:r>
            <a:r>
              <a:rPr lang="de-CH" baseline="0" dirty="0" smtClean="0"/>
              <a:t> Folie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10211387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79233927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Gilt auch für subjektive Belästigung</a:t>
            </a:r>
          </a:p>
          <a:p>
            <a:r>
              <a:rPr lang="de-CH" dirty="0" smtClean="0"/>
              <a:t>Aber stärkste</a:t>
            </a:r>
            <a:r>
              <a:rPr lang="de-CH" baseline="0" dirty="0" smtClean="0"/>
              <a:t> Zusammenhänge für Strassenlärm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03022916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Gilt auch für subjektive Belästigung</a:t>
            </a:r>
          </a:p>
          <a:p>
            <a:r>
              <a:rPr lang="de-CH" dirty="0" smtClean="0"/>
              <a:t>Aber stärkste</a:t>
            </a:r>
            <a:r>
              <a:rPr lang="de-CH" baseline="0" dirty="0" smtClean="0"/>
              <a:t> Zusammenhänge für Strassenlärm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2481547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Noise </a:t>
            </a:r>
            <a:r>
              <a:rPr lang="de-CH" dirty="0" err="1" smtClean="0"/>
              <a:t>Sensitivity</a:t>
            </a:r>
            <a:r>
              <a:rPr lang="de-CH" dirty="0" smtClean="0"/>
              <a:t> </a:t>
            </a:r>
            <a:r>
              <a:rPr lang="de-CH" dirty="0" err="1" smtClean="0"/>
              <a:t>may</a:t>
            </a:r>
            <a:r>
              <a:rPr lang="de-CH" dirty="0" smtClean="0"/>
              <a:t> </a:t>
            </a:r>
            <a:r>
              <a:rPr lang="de-CH" dirty="0" err="1" smtClean="0"/>
              <a:t>be</a:t>
            </a:r>
            <a:r>
              <a:rPr lang="de-CH" dirty="0" smtClean="0"/>
              <a:t> an </a:t>
            </a:r>
            <a:r>
              <a:rPr lang="de-CH" dirty="0" err="1" smtClean="0"/>
              <a:t>outcome</a:t>
            </a:r>
            <a:r>
              <a:rPr lang="de-CH" baseline="0" dirty="0" smtClean="0"/>
              <a:t> </a:t>
            </a:r>
            <a:r>
              <a:rPr lang="de-CH" baseline="0" dirty="0" err="1" smtClean="0"/>
              <a:t>and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related</a:t>
            </a:r>
            <a:r>
              <a:rPr lang="de-CH" baseline="0" dirty="0" smtClean="0"/>
              <a:t> </a:t>
            </a:r>
            <a:r>
              <a:rPr lang="de-CH" baseline="0" dirty="0" err="1" smtClean="0"/>
              <a:t>to</a:t>
            </a:r>
            <a:r>
              <a:rPr lang="de-CH" baseline="0" dirty="0" smtClean="0"/>
              <a:t> </a:t>
            </a:r>
            <a:r>
              <a:rPr lang="de-CH" baseline="0" dirty="0" err="1" smtClean="0"/>
              <a:t>various</a:t>
            </a:r>
            <a:r>
              <a:rPr lang="de-CH" baseline="0" dirty="0" smtClean="0"/>
              <a:t> </a:t>
            </a:r>
            <a:r>
              <a:rPr lang="de-CH" baseline="0" dirty="0" err="1" smtClean="0"/>
              <a:t>psychological</a:t>
            </a:r>
            <a:r>
              <a:rPr lang="de-CH" baseline="0" dirty="0" smtClean="0"/>
              <a:t> </a:t>
            </a:r>
            <a:r>
              <a:rPr lang="de-CH" baseline="0" dirty="0" err="1" smtClean="0"/>
              <a:t>conditions</a:t>
            </a:r>
            <a:endParaRPr lang="de-CH" dirty="0" smtClean="0"/>
          </a:p>
          <a:p>
            <a:r>
              <a:rPr lang="en-US" dirty="0" err="1" smtClean="0">
                <a:effectLst/>
                <a:latin typeface="Arial" panose="020B0604020202020204" pitchFamily="34" charset="0"/>
              </a:rPr>
              <a:t>Stansfeld</a:t>
            </a:r>
            <a:r>
              <a:rPr lang="en-US" dirty="0" smtClean="0">
                <a:effectLst/>
                <a:latin typeface="Arial" panose="020B0604020202020204" pitchFamily="34" charset="0"/>
              </a:rPr>
              <a:t>:</a:t>
            </a:r>
            <a:r>
              <a:rPr lang="en-US" baseline="0" dirty="0" smtClean="0">
                <a:effectLst/>
                <a:latin typeface="Arial" panose="020B0604020202020204" pitchFamily="34" charset="0"/>
              </a:rPr>
              <a:t> n</a:t>
            </a:r>
            <a:r>
              <a:rPr lang="en-US" dirty="0" smtClean="0">
                <a:effectLst/>
                <a:latin typeface="Arial" panose="020B0604020202020204" pitchFamily="34" charset="0"/>
              </a:rPr>
              <a:t>oise sensitivity may increase the risk of psychological ill-health when exposed to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>
                <a:effectLst/>
                <a:latin typeface="Arial" panose="020B0604020202020204" pitchFamily="34" charset="0"/>
              </a:rPr>
              <a:t>road traffic noise.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1507443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In der Schweiz 500 Todesfälle</a:t>
            </a:r>
            <a:r>
              <a:rPr lang="de-CH" baseline="0" dirty="0" smtClean="0"/>
              <a:t> wegen Lärm</a:t>
            </a:r>
          </a:p>
          <a:p>
            <a:r>
              <a:rPr lang="de-CH" baseline="0" dirty="0" smtClean="0"/>
              <a:t>Gesundheitskosten von 2.8 Mia CHF jedes Jahr</a:t>
            </a:r>
            <a:endParaRPr lang="de-CH" dirty="0" smtClean="0"/>
          </a:p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295208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672361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 smtClean="0"/>
              <a:t>Bleiben</a:t>
            </a:r>
            <a:r>
              <a:rPr lang="de-CH" baseline="0" dirty="0" smtClean="0"/>
              <a:t> wir nun mal beim Lärm und zu Wahrnehmung von elektromagnetischen Feldern komme ich später.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119E08-5C61-4025-BF76-02E4D64DFD8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2487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246344356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14325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Not </a:t>
            </a:r>
            <a:r>
              <a:rPr lang="de-CH" dirty="0" err="1"/>
              <a:t>even</a:t>
            </a:r>
            <a:r>
              <a:rPr lang="de-CH" dirty="0"/>
              <a:t> </a:t>
            </a:r>
            <a:r>
              <a:rPr lang="de-CH" dirty="0" err="1"/>
              <a:t>adjusted</a:t>
            </a:r>
            <a:r>
              <a:rPr lang="de-CH" dirty="0"/>
              <a:t> </a:t>
            </a:r>
            <a:r>
              <a:rPr lang="de-CH" dirty="0" err="1"/>
              <a:t>for</a:t>
            </a:r>
            <a:r>
              <a:rPr lang="de-CH" dirty="0"/>
              <a:t> </a:t>
            </a:r>
            <a:r>
              <a:rPr lang="de-CH" dirty="0" err="1"/>
              <a:t>age</a:t>
            </a:r>
            <a:r>
              <a:rPr lang="de-CH" dirty="0"/>
              <a:t> </a:t>
            </a:r>
            <a:r>
              <a:rPr lang="de-CH" dirty="0" err="1"/>
              <a:t>and</a:t>
            </a:r>
            <a:r>
              <a:rPr lang="de-CH" dirty="0"/>
              <a:t> </a:t>
            </a:r>
            <a:r>
              <a:rPr lang="de-CH" dirty="0" err="1"/>
              <a:t>gender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41414380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68350"/>
            <a:ext cx="6819900" cy="3836988"/>
          </a:xfrm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 smtClean="0">
              <a:solidFill>
                <a:srgbClr val="FF0000"/>
              </a:solidFill>
            </a:endParaRP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716F3B77-C5A8-4C62-A21E-2E0758275E94}" type="slidenum">
              <a:rPr lang="en-US" altLang="en-US" smtClean="0"/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522944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5094274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CH" dirty="0"/>
              <a:t>«Naive» Vorstellung: Wissenschaft</a:t>
            </a:r>
            <a:r>
              <a:rPr lang="de-CH" baseline="0" dirty="0"/>
              <a:t> liefert eine Schwelle, ab der es schädigend wirkt.</a:t>
            </a:r>
          </a:p>
          <a:p>
            <a:r>
              <a:rPr lang="de-CH" baseline="0" dirty="0" err="1"/>
              <a:t>Bsp</a:t>
            </a:r>
            <a:r>
              <a:rPr lang="de-CH" baseline="0" dirty="0"/>
              <a:t>: SNC-Strasse zeigt, dass dem häufig nicht so ist (Gäbe auch andere Beispiele aus der SNC)</a:t>
            </a:r>
            <a:endParaRPr lang="de-CH" dirty="0"/>
          </a:p>
          <a:p>
            <a:r>
              <a:rPr lang="de-CH" dirty="0"/>
              <a:t>Zeigen, dass die Schwelle nicht natürlich</a:t>
            </a:r>
            <a:r>
              <a:rPr lang="de-CH" baseline="0" dirty="0"/>
              <a:t> gesetzt werden kann.</a:t>
            </a:r>
          </a:p>
          <a:p>
            <a:r>
              <a:rPr lang="de-CH" baseline="0" dirty="0"/>
              <a:t>Null-Risiko unrealistisch</a:t>
            </a:r>
          </a:p>
          <a:p>
            <a:r>
              <a:rPr lang="de-CH" baseline="0" dirty="0"/>
              <a:t>Zusatzrisiko erwähnen, </a:t>
            </a:r>
            <a:endParaRPr lang="de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825B60-F2BA-46E5-8E2D-2D2B4D1E3830}" type="slidenum">
              <a:rPr lang="de-CH" smtClean="0"/>
              <a:t>13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939927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4">
            <a:extLst>
              <a:ext uri="{FF2B5EF4-FFF2-40B4-BE49-F238E27FC236}">
                <a16:creationId xmlns:a16="http://schemas.microsoft.com/office/drawing/2014/main" id="{BAFA5D51-036A-41DE-B449-6FAC5FBD88B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1920" y="2704935"/>
            <a:ext cx="4785668" cy="8749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just">
              <a:buNone/>
              <a:defRPr sz="280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Title of Presentation</a:t>
            </a:r>
          </a:p>
        </p:txBody>
      </p:sp>
      <p:sp>
        <p:nvSpPr>
          <p:cNvPr id="178" name="Text Placeholder 4">
            <a:extLst>
              <a:ext uri="{FF2B5EF4-FFF2-40B4-BE49-F238E27FC236}">
                <a16:creationId xmlns:a16="http://schemas.microsoft.com/office/drawing/2014/main" id="{FE86138B-22AB-524D-B99B-1D15537B55C1}"/>
              </a:ext>
            </a:extLst>
          </p:cNvPr>
          <p:cNvSpPr>
            <a:spLocks noGrp="1"/>
          </p:cNvSpPr>
          <p:nvPr userDrawn="1">
            <p:ph type="body" sz="quarter" idx="10" hasCustomPrompt="1"/>
          </p:nvPr>
        </p:nvSpPr>
        <p:spPr>
          <a:xfrm>
            <a:off x="3851920" y="4083918"/>
            <a:ext cx="4785668" cy="28907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</a:lstStyle>
          <a:p>
            <a:pPr lvl="0"/>
            <a:r>
              <a:rPr lang="en-US" dirty="0"/>
              <a:t>Day Month Year</a:t>
            </a:r>
            <a:endParaRPr lang="en-GB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1E10C56-7618-B944-A305-B8B18B49600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2284"/>
          <a:stretch/>
        </p:blipFill>
        <p:spPr>
          <a:xfrm>
            <a:off x="3851920" y="1283159"/>
            <a:ext cx="3100868" cy="85654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8FA0BD56-8EF0-624B-906C-D201253B765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24" t="1212" b="238"/>
          <a:stretch/>
        </p:blipFill>
        <p:spPr>
          <a:xfrm>
            <a:off x="0" y="0"/>
            <a:ext cx="3161576" cy="5143500"/>
          </a:xfrm>
          <a:prstGeom prst="rect">
            <a:avLst/>
          </a:prstGeom>
        </p:spPr>
      </p:pic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9ADA4B75-C733-AA4E-A796-B7D79C91F65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1920" y="3661942"/>
            <a:ext cx="4785668" cy="349968"/>
          </a:xfrm>
          <a:prstGeom prst="rect">
            <a:avLst/>
          </a:prstGeom>
          <a:ln>
            <a:noFill/>
          </a:ln>
        </p:spPr>
        <p:txBody>
          <a:bodyPr wrap="square" lIns="0">
            <a:noAutofit/>
          </a:bodyPr>
          <a:lstStyle>
            <a:lvl1pPr marL="0" indent="0" algn="l" defTabSz="363800">
              <a:lnSpc>
                <a:spcPct val="93000"/>
              </a:lnSpc>
              <a:buNone/>
              <a:defRPr lang="en-GB" sz="1800" dirty="0">
                <a:solidFill>
                  <a:schemeClr val="accent2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</a:lstStyle>
          <a:p>
            <a:pPr marL="0" lvl="0" indent="0" defTabSz="363800">
              <a:lnSpc>
                <a:spcPct val="93000"/>
              </a:lnSpc>
              <a:buNone/>
            </a:pPr>
            <a:r>
              <a:rPr lang="en-US" dirty="0"/>
              <a:t>Subtitle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7705661"/>
      </p:ext>
    </p:extLst>
  </p:cSld>
  <p:clrMapOvr>
    <a:masterClrMapping/>
  </p:clrMapOvr>
  <p:timing>
    <p:tnLst>
      <p:par>
        <p:cTn id="1" dur="indefinite" restart="never" nodeType="tmRoot"/>
      </p:par>
    </p:tnLst>
  </p:timing>
  <p:extLst>
    <p:ext uri="{DCECCB84-F9BA-43D5-87BE-67443E8EF086}">
      <p15:sldGuideLst xmlns:p15="http://schemas.microsoft.com/office/powerpoint/2012/main">
        <p15:guide id="1" orient="horz" pos="2255" userDrawn="1">
          <p15:clr>
            <a:srgbClr val="FBAE40"/>
          </p15:clr>
        </p15:guide>
        <p15:guide id="2" pos="242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516616" y="1014413"/>
            <a:ext cx="2615224" cy="27813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[image/icon/logo box]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516616" y="3795713"/>
            <a:ext cx="2615224" cy="431800"/>
          </a:xfrm>
          <a:prstGeom prst="rect">
            <a:avLst/>
          </a:prstGeom>
        </p:spPr>
        <p:txBody>
          <a:bodyPr vert="horz" tIns="0" rIns="0" bIns="0"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[image caption]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7291C38-6307-7D44-9B10-00CDF2E6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8CD11574-6994-C542-A1AD-1118FE1AA89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3239827" y="1014412"/>
            <a:ext cx="2639785" cy="2781301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[image/icon/logo box]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127FB44-8702-2E4A-AB5F-E13C6962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239827" y="3795713"/>
            <a:ext cx="2639785" cy="431800"/>
          </a:xfrm>
          <a:prstGeom prst="rect">
            <a:avLst/>
          </a:prstGeom>
        </p:spPr>
        <p:txBody>
          <a:bodyPr vert="horz" tIns="0" rIns="0" bIns="0"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[image caption]</a:t>
            </a:r>
          </a:p>
        </p:txBody>
      </p:sp>
      <p:sp>
        <p:nvSpPr>
          <p:cNvPr id="14" name="Picture Placeholder 3">
            <a:extLst>
              <a:ext uri="{FF2B5EF4-FFF2-40B4-BE49-F238E27FC236}">
                <a16:creationId xmlns:a16="http://schemas.microsoft.com/office/drawing/2014/main" id="{20EEF36B-2413-A544-991B-10AA2B78C185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987599" y="1014412"/>
            <a:ext cx="2639785" cy="2781301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[image/icon/logo box]</a:t>
            </a:r>
            <a:endParaRPr lang="en-US" dirty="0"/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86A408FD-BECD-3443-BB24-6FC23182032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87599" y="3795713"/>
            <a:ext cx="2639785" cy="431800"/>
          </a:xfrm>
          <a:prstGeom prst="rect">
            <a:avLst/>
          </a:prstGeom>
        </p:spPr>
        <p:txBody>
          <a:bodyPr vert="horz" tIns="0" rIns="0" bIns="0"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[image caption]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B0A300C0-DBF9-4E76-A96E-820DB299D36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8530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6A601E91-1DE9-6E40-B1A6-EA79B046D4E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0063" y="1014414"/>
            <a:ext cx="2631777" cy="322060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FA2406D8-9BE4-8543-AD51-0423FE272F4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3275856" y="1014414"/>
            <a:ext cx="5368083" cy="322058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E27E797-65BC-354F-BBB0-6487EBA8D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45D3A6C4-B2B4-46A4-BE60-14F5BD4FB2D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3028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FA2406D8-9BE4-8543-AD51-0423FE272F4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500064" y="1356744"/>
            <a:ext cx="8143876" cy="2878252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smtClean="0"/>
              <a:t>Click icon to add chart</a:t>
            </a:r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E27E797-65BC-354F-BBB0-6487EBA8D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B32C476E-51FA-B142-B805-2B1D7A05AE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92055" y="915988"/>
            <a:ext cx="8151884" cy="330395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>
              <a:buNone/>
              <a:defRPr lang="en-US" dirty="0"/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6BAC71AE-A779-45DA-84FB-230AB359DDB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23070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2932854-4032-2042-B2A7-CAC30407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601E91-1DE9-6E40-B1A6-EA79B046D4E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0063" y="1014414"/>
            <a:ext cx="8137525" cy="32205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ED1D33E0-EF10-44C7-97ED-4419E599841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74765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488F8353-7F4B-4AB2-8678-0275B71DCD7E}"/>
              </a:ext>
            </a:extLst>
          </p:cNvPr>
          <p:cNvSpPr/>
          <p:nvPr userDrawn="1"/>
        </p:nvSpPr>
        <p:spPr>
          <a:xfrm>
            <a:off x="4572000" y="1"/>
            <a:ext cx="4572000" cy="506695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3">
            <a:extLst>
              <a:ext uri="{FF2B5EF4-FFF2-40B4-BE49-F238E27FC236}">
                <a16:creationId xmlns:a16="http://schemas.microsoft.com/office/drawing/2014/main" id="{22932854-4032-2042-B2A7-CAC30407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A601E91-1DE9-6E40-B1A6-EA79B046D4E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0064" y="1014414"/>
            <a:ext cx="3935412" cy="322058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C0227F-4512-44D1-9D9B-B77D3633518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716463" y="1014414"/>
            <a:ext cx="3921125" cy="3220582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8BA97563-23FD-4705-A4F4-2B08A537BD6B}"/>
              </a:ext>
            </a:extLst>
          </p:cNvPr>
          <p:cNvCxnSpPr>
            <a:cxnSpLocks/>
          </p:cNvCxnSpPr>
          <p:nvPr userDrawn="1"/>
        </p:nvCxnSpPr>
        <p:spPr>
          <a:xfrm>
            <a:off x="8184621" y="4728567"/>
            <a:ext cx="0" cy="26492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E6CC8194-D780-400B-85F5-DE5F0003BCA5}"/>
              </a:ext>
            </a:extLst>
          </p:cNvPr>
          <p:cNvSpPr txBox="1">
            <a:spLocks/>
          </p:cNvSpPr>
          <p:nvPr userDrawn="1"/>
        </p:nvSpPr>
        <p:spPr>
          <a:xfrm>
            <a:off x="8219956" y="4723710"/>
            <a:ext cx="411383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363800">
              <a:lnSpc>
                <a:spcPct val="93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indent="370225" defTabSz="363800">
              <a:lnSpc>
                <a:spcPct val="93000"/>
              </a:lnSpc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740451" defTabSz="363800">
              <a:lnSpc>
                <a:spcPct val="93000"/>
              </a:lnSpc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110679" defTabSz="363800">
              <a:lnSpc>
                <a:spcPct val="93000"/>
              </a:lnSpc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480905" defTabSz="363800">
              <a:lnSpc>
                <a:spcPct val="93000"/>
              </a:lnSpc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1851132" defTabSz="363800">
              <a:lnSpc>
                <a:spcPct val="93000"/>
              </a:lnSpc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221358" defTabSz="363800">
              <a:lnSpc>
                <a:spcPct val="93000"/>
              </a:lnSpc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2591585" defTabSz="363800">
              <a:lnSpc>
                <a:spcPct val="93000"/>
              </a:lnSpc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2961812" defTabSz="363800">
              <a:lnSpc>
                <a:spcPct val="93000"/>
              </a:lnSpc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F3EC332E-FB62-3242-BB6A-EC0EFC19912F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76E361C-716A-465F-B091-EA57F773F15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5541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2932854-4032-2042-B2A7-CAC30407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91FEC8-B596-44D1-B4BA-DEE92E2ED66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00000"/>
          </a:blip>
          <a:srcRect b="52800"/>
          <a:stretch/>
        </p:blipFill>
        <p:spPr>
          <a:xfrm>
            <a:off x="512661" y="4673626"/>
            <a:ext cx="1114768" cy="304593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2D3DAD-583C-4333-8FF9-20E8D53DC62A}"/>
              </a:ext>
            </a:extLst>
          </p:cNvPr>
          <p:cNvGrpSpPr/>
          <p:nvPr userDrawn="1"/>
        </p:nvGrpSpPr>
        <p:grpSpPr>
          <a:xfrm>
            <a:off x="3175" y="5071254"/>
            <a:ext cx="9144000" cy="78318"/>
            <a:chOff x="0" y="5071254"/>
            <a:chExt cx="9144000" cy="78318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6B8EB0A6-FDB2-4AC1-8DF2-A3E123396650}"/>
                </a:ext>
              </a:extLst>
            </p:cNvPr>
            <p:cNvSpPr/>
            <p:nvPr userDrawn="1"/>
          </p:nvSpPr>
          <p:spPr>
            <a:xfrm>
              <a:off x="0" y="5071254"/>
              <a:ext cx="2016000" cy="783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Simplon Norm" panose="020B0500030000000000" pitchFamily="34" charset="77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1AC8602-6D7A-4BE7-B726-BC417D1FAACD}"/>
                </a:ext>
              </a:extLst>
            </p:cNvPr>
            <p:cNvSpPr/>
            <p:nvPr userDrawn="1"/>
          </p:nvSpPr>
          <p:spPr>
            <a:xfrm>
              <a:off x="2016000" y="5071254"/>
              <a:ext cx="7128000" cy="7831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Simplon Norm" panose="020B0500030000000000" pitchFamily="34" charset="77"/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D2D8973B-8366-4A7A-9D42-382FF01BDED3}"/>
              </a:ext>
            </a:extLst>
          </p:cNvPr>
          <p:cNvSpPr txBox="1"/>
          <p:nvPr userDrawn="1"/>
        </p:nvSpPr>
        <p:spPr>
          <a:xfrm>
            <a:off x="2848181" y="-223827"/>
            <a:ext cx="3441290" cy="369565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8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Please insert picture from format background – picture/texture fill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B899D1-0243-411C-BC03-A2F921902D7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03248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p-up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2932854-4032-2042-B2A7-CAC30407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96A066E7-5573-564E-80E6-FFF5A202541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4590" y="1036029"/>
            <a:ext cx="3571873" cy="662539"/>
          </a:xfrm>
          <a:prstGeom prst="rect">
            <a:avLst/>
          </a:prstGeom>
        </p:spPr>
        <p:txBody>
          <a:bodyPr vert="horz" tIns="0" rIns="0" bIns="0" anchor="ctr"/>
          <a:lstStyle>
            <a:lvl1pPr marL="0" indent="0" algn="ctr">
              <a:buNone/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PH" dirty="0">
                <a:solidFill>
                  <a:schemeClr val="tx1"/>
                </a:solidFill>
                <a:latin typeface="Arial" panose="020B0604020202020204" pitchFamily="34" charset="0"/>
              </a:rPr>
              <a:t>Use this as a normal pop-up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9F8771B-79B5-5E44-8EE5-05B94368AF1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887123" y="1036029"/>
            <a:ext cx="3571873" cy="662539"/>
          </a:xfrm>
          <a:prstGeom prst="rect">
            <a:avLst/>
          </a:prstGeom>
        </p:spPr>
        <p:txBody>
          <a:bodyPr vert="horz" tIns="0" rIns="0" bIns="0" anchor="ctr"/>
          <a:lstStyle>
            <a:lvl1pPr marL="0" indent="0" algn="ctr">
              <a:buNone/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PH" dirty="0">
                <a:solidFill>
                  <a:schemeClr val="tx1"/>
                </a:solidFill>
                <a:latin typeface="Arial" panose="020B0604020202020204" pitchFamily="34" charset="0"/>
              </a:rPr>
              <a:t>Use this as a normal pop-up</a:t>
            </a:r>
          </a:p>
        </p:txBody>
      </p:sp>
      <p:sp>
        <p:nvSpPr>
          <p:cNvPr id="24" name="Text Placeholder 5">
            <a:extLst>
              <a:ext uri="{FF2B5EF4-FFF2-40B4-BE49-F238E27FC236}">
                <a16:creationId xmlns:a16="http://schemas.microsoft.com/office/drawing/2014/main" id="{52DC5879-943B-FB4F-ADAC-2CD7A8A9403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4590" y="2143883"/>
            <a:ext cx="3571873" cy="662539"/>
          </a:xfrm>
          <a:prstGeom prst="rect">
            <a:avLst/>
          </a:prstGeom>
        </p:spPr>
        <p:txBody>
          <a:bodyPr vert="horz" tIns="0" rIns="0" bIns="0" anchor="ctr"/>
          <a:lstStyle>
            <a:lvl1pPr marL="0" indent="0" algn="ctr">
              <a:buNone/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PH" dirty="0">
                <a:solidFill>
                  <a:schemeClr val="tx1"/>
                </a:solidFill>
                <a:latin typeface="Arial" panose="020B0604020202020204" pitchFamily="34" charset="0"/>
              </a:rPr>
              <a:t>Use this as a normal pop-up</a:t>
            </a:r>
          </a:p>
        </p:txBody>
      </p:sp>
      <p:sp>
        <p:nvSpPr>
          <p:cNvPr id="26" name="Text Placeholder 5">
            <a:extLst>
              <a:ext uri="{FF2B5EF4-FFF2-40B4-BE49-F238E27FC236}">
                <a16:creationId xmlns:a16="http://schemas.microsoft.com/office/drawing/2014/main" id="{0C0A1BDB-B6A9-6A4B-910C-B61617F00CA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87123" y="2143883"/>
            <a:ext cx="3571873" cy="662539"/>
          </a:xfrm>
          <a:prstGeom prst="rect">
            <a:avLst/>
          </a:prstGeom>
        </p:spPr>
        <p:txBody>
          <a:bodyPr vert="horz" tIns="0" rIns="0" bIns="0" anchor="ctr"/>
          <a:lstStyle>
            <a:lvl1pPr marL="0" indent="0" algn="ctr">
              <a:buNone/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PH" dirty="0">
                <a:solidFill>
                  <a:schemeClr val="tx1"/>
                </a:solidFill>
                <a:latin typeface="Arial" panose="020B0604020202020204" pitchFamily="34" charset="0"/>
              </a:rPr>
              <a:t>Use this as a normal pop-up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D2313A87-358B-C041-8B7E-F6B81E3165E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04590" y="3251738"/>
            <a:ext cx="3571873" cy="662539"/>
          </a:xfrm>
          <a:prstGeom prst="rect">
            <a:avLst/>
          </a:prstGeom>
        </p:spPr>
        <p:txBody>
          <a:bodyPr vert="horz" tIns="0" rIns="0" bIns="0" anchor="ctr"/>
          <a:lstStyle>
            <a:lvl1pPr marL="0" indent="0" algn="ctr">
              <a:buNone/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PH" dirty="0">
                <a:solidFill>
                  <a:schemeClr val="tx1"/>
                </a:solidFill>
                <a:latin typeface="Arial" panose="020B0604020202020204" pitchFamily="34" charset="0"/>
              </a:rPr>
              <a:t>Use this as a normal pop-up</a:t>
            </a:r>
          </a:p>
        </p:txBody>
      </p:sp>
      <p:sp>
        <p:nvSpPr>
          <p:cNvPr id="30" name="Text Placeholder 5">
            <a:extLst>
              <a:ext uri="{FF2B5EF4-FFF2-40B4-BE49-F238E27FC236}">
                <a16:creationId xmlns:a16="http://schemas.microsoft.com/office/drawing/2014/main" id="{0CF54D8E-D4FA-7D43-B32A-87ABB4649C7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887123" y="3251738"/>
            <a:ext cx="3571873" cy="662539"/>
          </a:xfrm>
          <a:prstGeom prst="rect">
            <a:avLst/>
          </a:prstGeom>
        </p:spPr>
        <p:txBody>
          <a:bodyPr vert="horz" tIns="0" rIns="0" bIns="0" anchor="ctr"/>
          <a:lstStyle>
            <a:lvl1pPr marL="0" indent="0" algn="ctr">
              <a:buNone/>
              <a:defRPr sz="1400">
                <a:solidFill>
                  <a:srgbClr val="FFFFFF"/>
                </a:solidFill>
              </a:defRPr>
            </a:lvl1pPr>
          </a:lstStyle>
          <a:p>
            <a:pPr algn="ctr"/>
            <a:r>
              <a:rPr lang="en-PH" dirty="0">
                <a:solidFill>
                  <a:schemeClr val="tx1"/>
                </a:solidFill>
                <a:latin typeface="Arial" panose="020B0604020202020204" pitchFamily="34" charset="0"/>
              </a:rPr>
              <a:t>Use this as a normal pop-up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B2DB555-C07E-4AD1-8918-A045D96FF03C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8571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0E8E579-8029-9140-ABF3-F9D545846CF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0063" y="1338263"/>
            <a:ext cx="3935411" cy="288967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83A2FDE9-97B9-0D4C-A044-587D3779E24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708528" y="1338263"/>
            <a:ext cx="3935411" cy="2889671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4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6443E-3DD6-0D48-94B8-D7DD1B6761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915566"/>
            <a:ext cx="3935410" cy="3238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52C1AA4B-FF84-7D4E-9B6E-EE3C29C65A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16463" y="915566"/>
            <a:ext cx="3959993" cy="3238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6F896C2-AD43-1A47-BA40-5924200E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8E8B13C-1060-418C-8319-C4526C0DD14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71424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43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0E8E579-8029-9140-ABF3-F9D545846CF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0063" y="1338263"/>
            <a:ext cx="3935411" cy="2896732"/>
          </a:xfrm>
        </p:spPr>
        <p:txBody>
          <a:bodyPr/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200"/>
            </a:lvl5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6443E-3DD6-0D48-94B8-D7DD1B6761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2" y="915566"/>
            <a:ext cx="8137525" cy="3238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6F896C2-AD43-1A47-BA40-5924200E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0339E7-81F2-A040-87B8-7E7837273F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08528" y="915989"/>
            <a:ext cx="3929061" cy="2889671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[image/icon/logo box]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BF9020A-F14A-ED49-8C64-E205C6AE78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8529" y="3811636"/>
            <a:ext cx="3929060" cy="421853"/>
          </a:xfrm>
          <a:prstGeom prst="rect">
            <a:avLst/>
          </a:prstGeom>
        </p:spPr>
        <p:txBody>
          <a:bodyPr vert="horz" tIns="0" rIns="0" bIns="0" anchor="ctr"/>
          <a:lstStyle>
            <a:lvl1pPr marL="0" indent="0" algn="ct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[image caption]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0136A46-1C94-408F-87B7-B99F84FBFA7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9690171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843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Person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172EAF-17DA-AE4A-A7EE-9B92132874A3}"/>
              </a:ext>
            </a:extLst>
          </p:cNvPr>
          <p:cNvCxnSpPr>
            <a:cxnSpLocks/>
          </p:cNvCxnSpPr>
          <p:nvPr userDrawn="1"/>
        </p:nvCxnSpPr>
        <p:spPr>
          <a:xfrm>
            <a:off x="2699792" y="1653835"/>
            <a:ext cx="504056" cy="0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9F98007-12E5-1347-86D2-FD1631C42F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699792" y="1139340"/>
            <a:ext cx="5937796" cy="264047"/>
          </a:xfrm>
        </p:spPr>
        <p:txBody>
          <a:bodyPr tIns="0" rIns="0" bIns="0" anchor="b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F10B3AB-4B7B-AC43-9902-ADB77F1438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699792" y="1413332"/>
            <a:ext cx="5937796" cy="260469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3C10258-D7B1-8247-B5A8-DD703D3812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699792" y="1683746"/>
            <a:ext cx="5937796" cy="2227393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0" name="Picture Placeholder 36">
            <a:extLst>
              <a:ext uri="{FF2B5EF4-FFF2-40B4-BE49-F238E27FC236}">
                <a16:creationId xmlns:a16="http://schemas.microsoft.com/office/drawing/2014/main" id="{6BBDCC44-E649-7042-9BAB-A64BA500612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0063" y="1137670"/>
            <a:ext cx="1767681" cy="17676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1C448B77-40C1-BA4B-9EBD-F6806BE835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DC6B6D8-1F26-49EB-8B11-3E83626E9AD1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437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C36F888B-A049-4E4F-8601-4102B0AA32BF}"/>
              </a:ext>
            </a:extLst>
          </p:cNvPr>
          <p:cNvGrpSpPr/>
          <p:nvPr userDrawn="1"/>
        </p:nvGrpSpPr>
        <p:grpSpPr>
          <a:xfrm>
            <a:off x="0" y="-1"/>
            <a:ext cx="9141087" cy="5155928"/>
            <a:chOff x="0" y="-1"/>
            <a:chExt cx="9141087" cy="5155928"/>
          </a:xfrm>
          <a:solidFill>
            <a:schemeClr val="accent3"/>
          </a:solidFill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2820F1A7-A0B4-CC4B-BD4C-5CB901C715CB}"/>
                </a:ext>
              </a:extLst>
            </p:cNvPr>
            <p:cNvSpPr/>
            <p:nvPr userDrawn="1"/>
          </p:nvSpPr>
          <p:spPr>
            <a:xfrm>
              <a:off x="0" y="0"/>
              <a:ext cx="2348678" cy="3502791"/>
            </a:xfrm>
            <a:custGeom>
              <a:avLst/>
              <a:gdLst>
                <a:gd name="connsiteX0" fmla="*/ 0 w 2348678"/>
                <a:gd name="connsiteY0" fmla="*/ 0 h 3502791"/>
                <a:gd name="connsiteX1" fmla="*/ 525537 w 2348678"/>
                <a:gd name="connsiteY1" fmla="*/ 0 h 3502791"/>
                <a:gd name="connsiteX2" fmla="*/ 477649 w 2348678"/>
                <a:gd name="connsiteY2" fmla="*/ 11761 h 3502791"/>
                <a:gd name="connsiteX3" fmla="*/ 62225 w 2348678"/>
                <a:gd name="connsiteY3" fmla="*/ 183642 h 3502791"/>
                <a:gd name="connsiteX4" fmla="*/ 59890 w 2348678"/>
                <a:gd name="connsiteY4" fmla="*/ 190324 h 3502791"/>
                <a:gd name="connsiteX5" fmla="*/ 66959 w 2348678"/>
                <a:gd name="connsiteY5" fmla="*/ 192199 h 3502791"/>
                <a:gd name="connsiteX6" fmla="*/ 1402010 w 2348678"/>
                <a:gd name="connsiteY6" fmla="*/ 154763 h 3502791"/>
                <a:gd name="connsiteX7" fmla="*/ 2229032 w 2348678"/>
                <a:gd name="connsiteY7" fmla="*/ 2734319 h 3502791"/>
                <a:gd name="connsiteX8" fmla="*/ 2191499 w 2348678"/>
                <a:gd name="connsiteY8" fmla="*/ 2849202 h 3502791"/>
                <a:gd name="connsiteX9" fmla="*/ 2121922 w 2348678"/>
                <a:gd name="connsiteY9" fmla="*/ 2804073 h 3502791"/>
                <a:gd name="connsiteX10" fmla="*/ 1003565 w 2348678"/>
                <a:gd name="connsiteY10" fmla="*/ 2198977 h 3502791"/>
                <a:gd name="connsiteX11" fmla="*/ 995646 w 2348678"/>
                <a:gd name="connsiteY11" fmla="*/ 2201009 h 3502791"/>
                <a:gd name="connsiteX12" fmla="*/ 998896 w 2348678"/>
                <a:gd name="connsiteY12" fmla="*/ 2208929 h 3502791"/>
                <a:gd name="connsiteX13" fmla="*/ 2137892 w 2348678"/>
                <a:gd name="connsiteY13" fmla="*/ 2923903 h 3502791"/>
                <a:gd name="connsiteX14" fmla="*/ 2161363 w 2348678"/>
                <a:gd name="connsiteY14" fmla="*/ 2941446 h 3502791"/>
                <a:gd name="connsiteX15" fmla="*/ 2151199 w 2348678"/>
                <a:gd name="connsiteY15" fmla="*/ 2972556 h 3502791"/>
                <a:gd name="connsiteX16" fmla="*/ 2053361 w 2348678"/>
                <a:gd name="connsiteY16" fmla="*/ 3209803 h 3502791"/>
                <a:gd name="connsiteX17" fmla="*/ 1938019 w 2348678"/>
                <a:gd name="connsiteY17" fmla="*/ 3438996 h 3502791"/>
                <a:gd name="connsiteX18" fmla="*/ 1899637 w 2348678"/>
                <a:gd name="connsiteY18" fmla="*/ 3502791 h 3502791"/>
                <a:gd name="connsiteX19" fmla="*/ 1749744 w 2348678"/>
                <a:gd name="connsiteY19" fmla="*/ 3459348 h 3502791"/>
                <a:gd name="connsiteX20" fmla="*/ 1608111 w 2348678"/>
                <a:gd name="connsiteY20" fmla="*/ 3415107 h 3502791"/>
                <a:gd name="connsiteX21" fmla="*/ 352814 w 2348678"/>
                <a:gd name="connsiteY21" fmla="*/ 2919107 h 3502791"/>
                <a:gd name="connsiteX22" fmla="*/ 129384 w 2348678"/>
                <a:gd name="connsiteY22" fmla="*/ 2815026 h 3502791"/>
                <a:gd name="connsiteX23" fmla="*/ 0 w 2348678"/>
                <a:gd name="connsiteY23" fmla="*/ 2752034 h 3502791"/>
                <a:gd name="connsiteX24" fmla="*/ 0 w 2348678"/>
                <a:gd name="connsiteY24" fmla="*/ 0 h 350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48678" h="3502791">
                  <a:moveTo>
                    <a:pt x="0" y="0"/>
                  </a:moveTo>
                  <a:lnTo>
                    <a:pt x="525537" y="0"/>
                  </a:lnTo>
                  <a:lnTo>
                    <a:pt x="477649" y="11761"/>
                  </a:lnTo>
                  <a:cubicBezTo>
                    <a:pt x="337298" y="54090"/>
                    <a:pt x="198160" y="111742"/>
                    <a:pt x="62225" y="183642"/>
                  </a:cubicBezTo>
                  <a:cubicBezTo>
                    <a:pt x="62225" y="183642"/>
                    <a:pt x="58176" y="186913"/>
                    <a:pt x="59890" y="190324"/>
                  </a:cubicBezTo>
                  <a:cubicBezTo>
                    <a:pt x="61604" y="193735"/>
                    <a:pt x="66959" y="192199"/>
                    <a:pt x="66959" y="192199"/>
                  </a:cubicBezTo>
                  <a:cubicBezTo>
                    <a:pt x="514156" y="-7207"/>
                    <a:pt x="986540" y="-35167"/>
                    <a:pt x="1402010" y="154763"/>
                  </a:cubicBezTo>
                  <a:cubicBezTo>
                    <a:pt x="2220361" y="528726"/>
                    <a:pt x="2546084" y="1622623"/>
                    <a:pt x="2229032" y="2734319"/>
                  </a:cubicBezTo>
                  <a:lnTo>
                    <a:pt x="2191499" y="2849202"/>
                  </a:lnTo>
                  <a:lnTo>
                    <a:pt x="2121922" y="2804073"/>
                  </a:lnTo>
                  <a:cubicBezTo>
                    <a:pt x="1801129" y="2602569"/>
                    <a:pt x="1421055" y="2395579"/>
                    <a:pt x="1003565" y="2198977"/>
                  </a:cubicBezTo>
                  <a:cubicBezTo>
                    <a:pt x="1003565" y="2198977"/>
                    <a:pt x="997199" y="2196820"/>
                    <a:pt x="995646" y="2201009"/>
                  </a:cubicBezTo>
                  <a:cubicBezTo>
                    <a:pt x="994090" y="2205199"/>
                    <a:pt x="998896" y="2208929"/>
                    <a:pt x="998896" y="2208929"/>
                  </a:cubicBezTo>
                  <a:cubicBezTo>
                    <a:pt x="1434380" y="2451555"/>
                    <a:pt x="1833684" y="2702502"/>
                    <a:pt x="2137892" y="2923903"/>
                  </a:cubicBezTo>
                  <a:lnTo>
                    <a:pt x="2161363" y="2941446"/>
                  </a:lnTo>
                  <a:lnTo>
                    <a:pt x="2151199" y="2972556"/>
                  </a:lnTo>
                  <a:cubicBezTo>
                    <a:pt x="2121939" y="3051889"/>
                    <a:pt x="2089344" y="3131057"/>
                    <a:pt x="2053361" y="3209803"/>
                  </a:cubicBezTo>
                  <a:cubicBezTo>
                    <a:pt x="2017373" y="3288530"/>
                    <a:pt x="1978850" y="3364970"/>
                    <a:pt x="1938019" y="3438996"/>
                  </a:cubicBezTo>
                  <a:lnTo>
                    <a:pt x="1899637" y="3502791"/>
                  </a:lnTo>
                  <a:lnTo>
                    <a:pt x="1749744" y="3459348"/>
                  </a:lnTo>
                  <a:lnTo>
                    <a:pt x="1608111" y="3415107"/>
                  </a:lnTo>
                  <a:cubicBezTo>
                    <a:pt x="1239845" y="3295233"/>
                    <a:pt x="807151" y="3126085"/>
                    <a:pt x="352814" y="2919107"/>
                  </a:cubicBezTo>
                  <a:cubicBezTo>
                    <a:pt x="277091" y="2884611"/>
                    <a:pt x="202558" y="2849879"/>
                    <a:pt x="129384" y="2815026"/>
                  </a:cubicBezTo>
                  <a:lnTo>
                    <a:pt x="0" y="27520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486529D-59C1-F54C-9C29-A95A26E13DE8}"/>
                </a:ext>
              </a:extLst>
            </p:cNvPr>
            <p:cNvSpPr/>
            <p:nvPr userDrawn="1"/>
          </p:nvSpPr>
          <p:spPr>
            <a:xfrm>
              <a:off x="0" y="-1"/>
              <a:ext cx="9141087" cy="5155928"/>
            </a:xfrm>
            <a:custGeom>
              <a:avLst/>
              <a:gdLst>
                <a:gd name="connsiteX0" fmla="*/ 1526153 w 9141087"/>
                <a:gd name="connsiteY0" fmla="*/ 0 h 5155928"/>
                <a:gd name="connsiteX1" fmla="*/ 9141087 w 9141087"/>
                <a:gd name="connsiteY1" fmla="*/ 0 h 5155928"/>
                <a:gd name="connsiteX2" fmla="*/ 9141087 w 9141087"/>
                <a:gd name="connsiteY2" fmla="*/ 5154827 h 5155928"/>
                <a:gd name="connsiteX3" fmla="*/ 0 w 9141087"/>
                <a:gd name="connsiteY3" fmla="*/ 5154827 h 5155928"/>
                <a:gd name="connsiteX4" fmla="*/ 0 w 9141087"/>
                <a:gd name="connsiteY4" fmla="*/ 5146451 h 5155928"/>
                <a:gd name="connsiteX5" fmla="*/ 75637 w 9141087"/>
                <a:gd name="connsiteY5" fmla="*/ 5154368 h 5155928"/>
                <a:gd name="connsiteX6" fmla="*/ 2058507 w 9141087"/>
                <a:gd name="connsiteY6" fmla="*/ 4098986 h 5155928"/>
                <a:gd name="connsiteX7" fmla="*/ 2157322 w 9141087"/>
                <a:gd name="connsiteY7" fmla="*/ 3961433 h 5155928"/>
                <a:gd name="connsiteX8" fmla="*/ 2164242 w 9141087"/>
                <a:gd name="connsiteY8" fmla="*/ 3962746 h 5155928"/>
                <a:gd name="connsiteX9" fmla="*/ 2202530 w 9141087"/>
                <a:gd name="connsiteY9" fmla="*/ 3971148 h 5155928"/>
                <a:gd name="connsiteX10" fmla="*/ 2280575 w 9141087"/>
                <a:gd name="connsiteY10" fmla="*/ 3984804 h 5155928"/>
                <a:gd name="connsiteX11" fmla="*/ 2326734 w 9141087"/>
                <a:gd name="connsiteY11" fmla="*/ 3993557 h 5155928"/>
                <a:gd name="connsiteX12" fmla="*/ 2326992 w 9141087"/>
                <a:gd name="connsiteY12" fmla="*/ 3992927 h 5155928"/>
                <a:gd name="connsiteX13" fmla="*/ 2387013 w 9141087"/>
                <a:gd name="connsiteY13" fmla="*/ 4003429 h 5155928"/>
                <a:gd name="connsiteX14" fmla="*/ 3145582 w 9141087"/>
                <a:gd name="connsiteY14" fmla="*/ 3885282 h 5155928"/>
                <a:gd name="connsiteX15" fmla="*/ 2630604 w 9141087"/>
                <a:gd name="connsiteY15" fmla="*/ 3157424 h 5155928"/>
                <a:gd name="connsiteX16" fmla="*/ 2590729 w 9141087"/>
                <a:gd name="connsiteY16" fmla="*/ 3127515 h 5155928"/>
                <a:gd name="connsiteX17" fmla="*/ 2667774 w 9141087"/>
                <a:gd name="connsiteY17" fmla="*/ 2889009 h 5155928"/>
                <a:gd name="connsiteX18" fmla="*/ 1719839 w 9141087"/>
                <a:gd name="connsiteY18" fmla="*/ 73550 h 5155928"/>
                <a:gd name="connsiteX19" fmla="*/ 1526153 w 9141087"/>
                <a:gd name="connsiteY19" fmla="*/ 0 h 515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41087" h="5155928">
                  <a:moveTo>
                    <a:pt x="1526153" y="0"/>
                  </a:moveTo>
                  <a:lnTo>
                    <a:pt x="9141087" y="0"/>
                  </a:lnTo>
                  <a:lnTo>
                    <a:pt x="9141087" y="5154827"/>
                  </a:lnTo>
                  <a:lnTo>
                    <a:pt x="0" y="5154827"/>
                  </a:lnTo>
                  <a:lnTo>
                    <a:pt x="0" y="5146451"/>
                  </a:lnTo>
                  <a:lnTo>
                    <a:pt x="75637" y="5154368"/>
                  </a:lnTo>
                  <a:cubicBezTo>
                    <a:pt x="776345" y="5184094"/>
                    <a:pt x="1521473" y="4787639"/>
                    <a:pt x="2058507" y="4098986"/>
                  </a:cubicBezTo>
                  <a:lnTo>
                    <a:pt x="2157322" y="3961433"/>
                  </a:lnTo>
                  <a:lnTo>
                    <a:pt x="2164242" y="3962746"/>
                  </a:lnTo>
                  <a:lnTo>
                    <a:pt x="2202530" y="3971148"/>
                  </a:lnTo>
                  <a:lnTo>
                    <a:pt x="2280575" y="3984804"/>
                  </a:lnTo>
                  <a:lnTo>
                    <a:pt x="2326734" y="3993557"/>
                  </a:lnTo>
                  <a:lnTo>
                    <a:pt x="2326992" y="3992927"/>
                  </a:lnTo>
                  <a:lnTo>
                    <a:pt x="2387013" y="4003429"/>
                  </a:lnTo>
                  <a:cubicBezTo>
                    <a:pt x="2799150" y="4065178"/>
                    <a:pt x="3079131" y="4031158"/>
                    <a:pt x="3145582" y="3885282"/>
                  </a:cubicBezTo>
                  <a:cubicBezTo>
                    <a:pt x="3218973" y="3724445"/>
                    <a:pt x="3017460" y="3460150"/>
                    <a:pt x="2630604" y="3157424"/>
                  </a:cubicBezTo>
                  <a:lnTo>
                    <a:pt x="2590729" y="3127515"/>
                  </a:lnTo>
                  <a:lnTo>
                    <a:pt x="2667774" y="2889009"/>
                  </a:lnTo>
                  <a:cubicBezTo>
                    <a:pt x="3005732" y="1683964"/>
                    <a:pt x="2631698" y="490305"/>
                    <a:pt x="1719839" y="73550"/>
                  </a:cubicBezTo>
                  <a:lnTo>
                    <a:pt x="1526153" y="0"/>
                  </a:lnTo>
                  <a:close/>
                </a:path>
              </a:pathLst>
            </a:custGeom>
            <a:grpFill/>
            <a:ln w="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5A7C4EAA-15CA-B247-A4DF-3A5765D3B2A3}"/>
                </a:ext>
              </a:extLst>
            </p:cNvPr>
            <p:cNvSpPr/>
            <p:nvPr userDrawn="1"/>
          </p:nvSpPr>
          <p:spPr>
            <a:xfrm>
              <a:off x="0" y="3174823"/>
              <a:ext cx="1677049" cy="1665275"/>
            </a:xfrm>
            <a:custGeom>
              <a:avLst/>
              <a:gdLst>
                <a:gd name="connsiteX0" fmla="*/ 0 w 1677049"/>
                <a:gd name="connsiteY0" fmla="*/ 0 h 1665275"/>
                <a:gd name="connsiteX1" fmla="*/ 55062 w 1677049"/>
                <a:gd name="connsiteY1" fmla="*/ 27525 h 1665275"/>
                <a:gd name="connsiteX2" fmla="*/ 314915 w 1677049"/>
                <a:gd name="connsiteY2" fmla="*/ 149684 h 1665275"/>
                <a:gd name="connsiteX3" fmla="*/ 1331241 w 1677049"/>
                <a:gd name="connsiteY3" fmla="*/ 555564 h 1665275"/>
                <a:gd name="connsiteX4" fmla="*/ 1521376 w 1677049"/>
                <a:gd name="connsiteY4" fmla="*/ 617362 h 1665275"/>
                <a:gd name="connsiteX5" fmla="*/ 1521140 w 1677049"/>
                <a:gd name="connsiteY5" fmla="*/ 617775 h 1665275"/>
                <a:gd name="connsiteX6" fmla="*/ 1540381 w 1677049"/>
                <a:gd name="connsiteY6" fmla="*/ 623539 h 1665275"/>
                <a:gd name="connsiteX7" fmla="*/ 1566219 w 1677049"/>
                <a:gd name="connsiteY7" fmla="*/ 631937 h 1665275"/>
                <a:gd name="connsiteX8" fmla="*/ 1666079 w 1677049"/>
                <a:gd name="connsiteY8" fmla="*/ 661195 h 1665275"/>
                <a:gd name="connsiteX9" fmla="*/ 1677049 w 1677049"/>
                <a:gd name="connsiteY9" fmla="*/ 664481 h 1665275"/>
                <a:gd name="connsiteX10" fmla="*/ 1667186 w 1677049"/>
                <a:gd name="connsiteY10" fmla="*/ 678371 h 1665275"/>
                <a:gd name="connsiteX11" fmla="*/ 58278 w 1677049"/>
                <a:gd name="connsiteY11" fmla="*/ 1663563 h 1665275"/>
                <a:gd name="connsiteX12" fmla="*/ 0 w 1677049"/>
                <a:gd name="connsiteY12" fmla="*/ 1665275 h 1665275"/>
                <a:gd name="connsiteX13" fmla="*/ 0 w 1677049"/>
                <a:gd name="connsiteY13" fmla="*/ 0 h 166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7049" h="1665275">
                  <a:moveTo>
                    <a:pt x="0" y="0"/>
                  </a:moveTo>
                  <a:lnTo>
                    <a:pt x="55062" y="27525"/>
                  </a:lnTo>
                  <a:cubicBezTo>
                    <a:pt x="140029" y="68726"/>
                    <a:pt x="226710" y="109496"/>
                    <a:pt x="314915" y="149684"/>
                  </a:cubicBezTo>
                  <a:cubicBezTo>
                    <a:pt x="667741" y="310496"/>
                    <a:pt x="1011578" y="446790"/>
                    <a:pt x="1331241" y="555564"/>
                  </a:cubicBezTo>
                  <a:lnTo>
                    <a:pt x="1521376" y="617362"/>
                  </a:lnTo>
                  <a:lnTo>
                    <a:pt x="1521140" y="617775"/>
                  </a:lnTo>
                  <a:lnTo>
                    <a:pt x="1540381" y="623539"/>
                  </a:lnTo>
                  <a:lnTo>
                    <a:pt x="1566219" y="631937"/>
                  </a:lnTo>
                  <a:lnTo>
                    <a:pt x="1666079" y="661195"/>
                  </a:lnTo>
                  <a:lnTo>
                    <a:pt x="1677049" y="664481"/>
                  </a:lnTo>
                  <a:lnTo>
                    <a:pt x="1667186" y="678371"/>
                  </a:lnTo>
                  <a:cubicBezTo>
                    <a:pt x="1224914" y="1253212"/>
                    <a:pt x="632916" y="1612206"/>
                    <a:pt x="58278" y="1663563"/>
                  </a:cubicBezTo>
                  <a:lnTo>
                    <a:pt x="0" y="166527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3FCA222-E6B9-6C49-932E-60FCB5D8C5DD}"/>
                </a:ext>
              </a:extLst>
            </p:cNvPr>
            <p:cNvSpPr/>
            <p:nvPr userDrawn="1"/>
          </p:nvSpPr>
          <p:spPr>
            <a:xfrm>
              <a:off x="2376848" y="3253687"/>
              <a:ext cx="343930" cy="361770"/>
            </a:xfrm>
            <a:custGeom>
              <a:avLst/>
              <a:gdLst>
                <a:gd name="connsiteX0" fmla="*/ 163744 w 343930"/>
                <a:gd name="connsiteY0" fmla="*/ 0 h 361770"/>
                <a:gd name="connsiteX1" fmla="*/ 178396 w 343930"/>
                <a:gd name="connsiteY1" fmla="*/ 13750 h 361770"/>
                <a:gd name="connsiteX2" fmla="*/ 337605 w 343930"/>
                <a:gd name="connsiteY2" fmla="*/ 297178 h 361770"/>
                <a:gd name="connsiteX3" fmla="*/ 189169 w 343930"/>
                <a:gd name="connsiteY3" fmla="*/ 361598 h 361770"/>
                <a:gd name="connsiteX4" fmla="*/ 101228 w 343930"/>
                <a:gd name="connsiteY4" fmla="*/ 361770 h 361770"/>
                <a:gd name="connsiteX5" fmla="*/ 94227 w 343930"/>
                <a:gd name="connsiteY5" fmla="*/ 361237 h 361770"/>
                <a:gd name="connsiteX6" fmla="*/ 4676 w 343930"/>
                <a:gd name="connsiteY6" fmla="*/ 352915 h 361770"/>
                <a:gd name="connsiteX7" fmla="*/ 0 w 343930"/>
                <a:gd name="connsiteY7" fmla="*/ 352321 h 361770"/>
                <a:gd name="connsiteX8" fmla="*/ 101987 w 343930"/>
                <a:gd name="connsiteY8" fmla="*/ 150236 h 361770"/>
                <a:gd name="connsiteX9" fmla="*/ 163744 w 343930"/>
                <a:gd name="connsiteY9" fmla="*/ 0 h 36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3930" h="361770">
                  <a:moveTo>
                    <a:pt x="163744" y="0"/>
                  </a:moveTo>
                  <a:lnTo>
                    <a:pt x="178396" y="13750"/>
                  </a:lnTo>
                  <a:cubicBezTo>
                    <a:pt x="304317" y="138942"/>
                    <a:pt x="364544" y="238018"/>
                    <a:pt x="337605" y="297178"/>
                  </a:cubicBezTo>
                  <a:cubicBezTo>
                    <a:pt x="320278" y="335262"/>
                    <a:pt x="269017" y="356259"/>
                    <a:pt x="189169" y="361598"/>
                  </a:cubicBezTo>
                  <a:lnTo>
                    <a:pt x="101228" y="361770"/>
                  </a:lnTo>
                  <a:lnTo>
                    <a:pt x="94227" y="361237"/>
                  </a:lnTo>
                  <a:lnTo>
                    <a:pt x="4676" y="352915"/>
                  </a:lnTo>
                  <a:lnTo>
                    <a:pt x="0" y="352321"/>
                  </a:lnTo>
                  <a:lnTo>
                    <a:pt x="101987" y="150236"/>
                  </a:lnTo>
                  <a:lnTo>
                    <a:pt x="163744" y="0"/>
                  </a:lnTo>
                  <a:close/>
                </a:path>
              </a:pathLst>
            </a:custGeom>
            <a:grpFill/>
            <a:ln w="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8102BFF8-1253-4DC4-8F0F-A614EC0FC55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1920" y="2704935"/>
            <a:ext cx="4785668" cy="8749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just">
              <a:buNone/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54133B29-7CA3-4E8A-BDE7-6F7FBE77779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1920" y="3661942"/>
            <a:ext cx="4785668" cy="349968"/>
          </a:xfrm>
          <a:prstGeom prst="rect">
            <a:avLst/>
          </a:prstGeom>
          <a:ln>
            <a:noFill/>
          </a:ln>
        </p:spPr>
        <p:txBody>
          <a:bodyPr wrap="square" lIns="0">
            <a:noAutofit/>
          </a:bodyPr>
          <a:lstStyle>
            <a:lvl1pPr marL="0" indent="0" algn="l" defTabSz="363800">
              <a:lnSpc>
                <a:spcPct val="93000"/>
              </a:lnSpc>
              <a:buNone/>
              <a:defRPr lang="en-GB" sz="18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</a:lstStyle>
          <a:p>
            <a:pPr marL="0" lvl="0" indent="0" defTabSz="363800">
              <a:lnSpc>
                <a:spcPct val="93000"/>
              </a:lnSpc>
              <a:buNone/>
            </a:pPr>
            <a:r>
              <a:rPr lang="en-US" dirty="0"/>
              <a:t>Subtitle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008EF2C-2929-4353-8A9D-ACDC182F6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00000"/>
          </a:blip>
          <a:srcRect b="52284"/>
          <a:stretch/>
        </p:blipFill>
        <p:spPr>
          <a:xfrm>
            <a:off x="3851920" y="1283159"/>
            <a:ext cx="3100868" cy="85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2031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Person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172EAF-17DA-AE4A-A7EE-9B92132874A3}"/>
              </a:ext>
            </a:extLst>
          </p:cNvPr>
          <p:cNvCxnSpPr>
            <a:cxnSpLocks/>
          </p:cNvCxnSpPr>
          <p:nvPr userDrawn="1"/>
        </p:nvCxnSpPr>
        <p:spPr>
          <a:xfrm>
            <a:off x="500063" y="2682018"/>
            <a:ext cx="504056" cy="0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9F98007-12E5-1347-86D2-FD1631C42F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62" y="2167523"/>
            <a:ext cx="2515363" cy="264047"/>
          </a:xfrm>
        </p:spPr>
        <p:txBody>
          <a:bodyPr tIns="0" rIns="0" bIns="0" anchor="b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F10B3AB-4B7B-AC43-9902-ADB77F1438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62" y="2441515"/>
            <a:ext cx="2515363" cy="260469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3C10258-D7B1-8247-B5A8-DD703D3812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062" y="2711930"/>
            <a:ext cx="2515363" cy="504532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0" name="Picture Placeholder 36">
            <a:extLst>
              <a:ext uri="{FF2B5EF4-FFF2-40B4-BE49-F238E27FC236}">
                <a16:creationId xmlns:a16="http://schemas.microsoft.com/office/drawing/2014/main" id="{6BBDCC44-E649-7042-9BAB-A64BA500612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0063" y="1012743"/>
            <a:ext cx="1134814" cy="11348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C8439D20-BAEE-3A46-9F93-18FED5D8DD98}"/>
              </a:ext>
            </a:extLst>
          </p:cNvPr>
          <p:cNvCxnSpPr>
            <a:cxnSpLocks/>
          </p:cNvCxnSpPr>
          <p:nvPr userDrawn="1"/>
        </p:nvCxnSpPr>
        <p:spPr>
          <a:xfrm>
            <a:off x="3305850" y="2682018"/>
            <a:ext cx="504056" cy="0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 Placeholder 2">
            <a:extLst>
              <a:ext uri="{FF2B5EF4-FFF2-40B4-BE49-F238E27FC236}">
                <a16:creationId xmlns:a16="http://schemas.microsoft.com/office/drawing/2014/main" id="{A3FDEDF0-1056-0C47-AD69-FE9D014D9DD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305849" y="2167523"/>
            <a:ext cx="2515363" cy="264047"/>
          </a:xfrm>
        </p:spPr>
        <p:txBody>
          <a:bodyPr tIns="0" rIns="0" bIns="0" anchor="b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45" name="Text Placeholder 2">
            <a:extLst>
              <a:ext uri="{FF2B5EF4-FFF2-40B4-BE49-F238E27FC236}">
                <a16:creationId xmlns:a16="http://schemas.microsoft.com/office/drawing/2014/main" id="{41A579EA-2168-BA49-AB8F-310CB7F9CA0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305849" y="2441515"/>
            <a:ext cx="2515363" cy="260469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46" name="Text Placeholder 2">
            <a:extLst>
              <a:ext uri="{FF2B5EF4-FFF2-40B4-BE49-F238E27FC236}">
                <a16:creationId xmlns:a16="http://schemas.microsoft.com/office/drawing/2014/main" id="{A2FEF0F1-661C-654B-9E89-06752809DFE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305849" y="2711930"/>
            <a:ext cx="2515363" cy="504532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7" name="Picture Placeholder 36">
            <a:extLst>
              <a:ext uri="{FF2B5EF4-FFF2-40B4-BE49-F238E27FC236}">
                <a16:creationId xmlns:a16="http://schemas.microsoft.com/office/drawing/2014/main" id="{A9D82A10-3AD7-1446-8F46-37E0058A88A7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3305850" y="1012743"/>
            <a:ext cx="1134814" cy="11348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C7EF184F-6686-6D49-9419-BA1D272AC81D}"/>
              </a:ext>
            </a:extLst>
          </p:cNvPr>
          <p:cNvCxnSpPr>
            <a:cxnSpLocks/>
          </p:cNvCxnSpPr>
          <p:nvPr userDrawn="1"/>
        </p:nvCxnSpPr>
        <p:spPr>
          <a:xfrm>
            <a:off x="6111639" y="2682018"/>
            <a:ext cx="504056" cy="0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 Placeholder 2">
            <a:extLst>
              <a:ext uri="{FF2B5EF4-FFF2-40B4-BE49-F238E27FC236}">
                <a16:creationId xmlns:a16="http://schemas.microsoft.com/office/drawing/2014/main" id="{1019358D-0868-DE4E-8C10-294977BB654D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111638" y="2167523"/>
            <a:ext cx="2515363" cy="264047"/>
          </a:xfrm>
        </p:spPr>
        <p:txBody>
          <a:bodyPr tIns="0" rIns="0" bIns="0" anchor="b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50" name="Text Placeholder 2">
            <a:extLst>
              <a:ext uri="{FF2B5EF4-FFF2-40B4-BE49-F238E27FC236}">
                <a16:creationId xmlns:a16="http://schemas.microsoft.com/office/drawing/2014/main" id="{65975E78-D73C-2B47-B71F-4E0B606A00FE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111638" y="2441515"/>
            <a:ext cx="2515363" cy="260469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51" name="Text Placeholder 2">
            <a:extLst>
              <a:ext uri="{FF2B5EF4-FFF2-40B4-BE49-F238E27FC236}">
                <a16:creationId xmlns:a16="http://schemas.microsoft.com/office/drawing/2014/main" id="{4B92EB00-D56B-7A41-881D-393490E9520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111638" y="2711930"/>
            <a:ext cx="2515363" cy="504532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52" name="Picture Placeholder 36">
            <a:extLst>
              <a:ext uri="{FF2B5EF4-FFF2-40B4-BE49-F238E27FC236}">
                <a16:creationId xmlns:a16="http://schemas.microsoft.com/office/drawing/2014/main" id="{3F0A8FF6-A378-E944-BB45-55FC0D68046B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111639" y="1012743"/>
            <a:ext cx="1134814" cy="11348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E27787B3-D9AF-D940-8323-B8918F6A7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EB1114C-E04D-4F69-BC84-F54E17E815E7}"/>
              </a:ext>
            </a:extLst>
          </p:cNvPr>
          <p:cNvSpPr>
            <a:spLocks noGrp="1"/>
          </p:cNvSpPr>
          <p:nvPr>
            <p:ph type="ftr" sz="quarter" idx="32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14700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Person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172EAF-17DA-AE4A-A7EE-9B92132874A3}"/>
              </a:ext>
            </a:extLst>
          </p:cNvPr>
          <p:cNvCxnSpPr>
            <a:cxnSpLocks/>
          </p:cNvCxnSpPr>
          <p:nvPr userDrawn="1"/>
        </p:nvCxnSpPr>
        <p:spPr>
          <a:xfrm>
            <a:off x="500063" y="2682018"/>
            <a:ext cx="378365" cy="0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9F98007-12E5-1347-86D2-FD1631C42F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62" y="2167523"/>
            <a:ext cx="1888136" cy="264047"/>
          </a:xfrm>
        </p:spPr>
        <p:txBody>
          <a:bodyPr tIns="0" rIns="0" bIns="0" anchor="b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F10B3AB-4B7B-AC43-9902-ADB77F1438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62" y="2441515"/>
            <a:ext cx="1888136" cy="260469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3C10258-D7B1-8247-B5A8-DD703D3812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062" y="2711930"/>
            <a:ext cx="1888136" cy="504532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0" name="Picture Placeholder 36">
            <a:extLst>
              <a:ext uri="{FF2B5EF4-FFF2-40B4-BE49-F238E27FC236}">
                <a16:creationId xmlns:a16="http://schemas.microsoft.com/office/drawing/2014/main" id="{6BBDCC44-E649-7042-9BAB-A64BA500612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0063" y="1012743"/>
            <a:ext cx="1134814" cy="11348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E27787B3-D9AF-D940-8323-B8918F6A7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C740405-3142-3E41-8C6D-A8A1E34E9905}"/>
              </a:ext>
            </a:extLst>
          </p:cNvPr>
          <p:cNvCxnSpPr>
            <a:cxnSpLocks/>
          </p:cNvCxnSpPr>
          <p:nvPr userDrawn="1"/>
        </p:nvCxnSpPr>
        <p:spPr>
          <a:xfrm>
            <a:off x="2587047" y="2682018"/>
            <a:ext cx="378365" cy="0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9B34579-E92E-C345-9574-CD4A4C1972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87046" y="2167523"/>
            <a:ext cx="1888136" cy="264047"/>
          </a:xfrm>
        </p:spPr>
        <p:txBody>
          <a:bodyPr tIns="0" rIns="0" bIns="0" anchor="b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58BA616A-D2A8-2947-89EC-AD5CAD12A3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87046" y="2441515"/>
            <a:ext cx="1888136" cy="260469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19709921-4F93-054C-913B-3206038FEE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87046" y="2711930"/>
            <a:ext cx="1888136" cy="504532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644AF5B-5241-9F48-A875-B2F5F442AD32}"/>
              </a:ext>
            </a:extLst>
          </p:cNvPr>
          <p:cNvCxnSpPr>
            <a:cxnSpLocks/>
          </p:cNvCxnSpPr>
          <p:nvPr userDrawn="1"/>
        </p:nvCxnSpPr>
        <p:spPr>
          <a:xfrm>
            <a:off x="4674031" y="2682018"/>
            <a:ext cx="378365" cy="0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0A0A9FE5-4414-BC45-9945-5F498E212AC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4030" y="2167523"/>
            <a:ext cx="1888136" cy="264047"/>
          </a:xfrm>
        </p:spPr>
        <p:txBody>
          <a:bodyPr tIns="0" rIns="0" bIns="0" anchor="b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8ED5D7B2-689B-2B4C-A43D-D02E83F947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4030" y="2441515"/>
            <a:ext cx="1888136" cy="260469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1C1EEEB8-A0CF-574A-9ADA-0AF9C5F90BE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74030" y="2711930"/>
            <a:ext cx="1888136" cy="504532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2747001-8EC9-C94D-8496-0D147669DF33}"/>
              </a:ext>
            </a:extLst>
          </p:cNvPr>
          <p:cNvCxnSpPr>
            <a:cxnSpLocks/>
          </p:cNvCxnSpPr>
          <p:nvPr userDrawn="1"/>
        </p:nvCxnSpPr>
        <p:spPr>
          <a:xfrm>
            <a:off x="6761014" y="2682018"/>
            <a:ext cx="378365" cy="0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1BB302A5-7E2E-1C42-8D5D-038AFC7E6C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61013" y="2167523"/>
            <a:ext cx="1888136" cy="264047"/>
          </a:xfrm>
        </p:spPr>
        <p:txBody>
          <a:bodyPr tIns="0" rIns="0" bIns="0" anchor="b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5E365EA-E806-794E-A01A-1781C7CB69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61013" y="2441515"/>
            <a:ext cx="1888136" cy="260469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B84882D0-76FD-3641-827B-BFF1B436125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61013" y="2711930"/>
            <a:ext cx="1888136" cy="504532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73" name="Picture Placeholder 36">
            <a:extLst>
              <a:ext uri="{FF2B5EF4-FFF2-40B4-BE49-F238E27FC236}">
                <a16:creationId xmlns:a16="http://schemas.microsoft.com/office/drawing/2014/main" id="{EBFCBB6A-B0D6-9F42-91B5-8D147859F63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87046" y="1012743"/>
            <a:ext cx="1134814" cy="11348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74" name="Picture Placeholder 36">
            <a:extLst>
              <a:ext uri="{FF2B5EF4-FFF2-40B4-BE49-F238E27FC236}">
                <a16:creationId xmlns:a16="http://schemas.microsoft.com/office/drawing/2014/main" id="{CAE03149-D6A1-604B-AA12-50D258C53D1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674030" y="1012743"/>
            <a:ext cx="1134814" cy="11348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75" name="Picture Placeholder 36">
            <a:extLst>
              <a:ext uri="{FF2B5EF4-FFF2-40B4-BE49-F238E27FC236}">
                <a16:creationId xmlns:a16="http://schemas.microsoft.com/office/drawing/2014/main" id="{555B8286-1166-8844-8C35-F00F2B33B98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61013" y="1012743"/>
            <a:ext cx="1134814" cy="11348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048CD4-BFF7-4D36-87EF-253A3F1B3E79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33323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Person Profi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172EAF-17DA-AE4A-A7EE-9B92132874A3}"/>
              </a:ext>
            </a:extLst>
          </p:cNvPr>
          <p:cNvCxnSpPr>
            <a:cxnSpLocks/>
          </p:cNvCxnSpPr>
          <p:nvPr userDrawn="1"/>
        </p:nvCxnSpPr>
        <p:spPr>
          <a:xfrm>
            <a:off x="500063" y="2682018"/>
            <a:ext cx="378365" cy="0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29F98007-12E5-1347-86D2-FD1631C42F2F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00062" y="2167523"/>
            <a:ext cx="1888136" cy="264047"/>
          </a:xfrm>
        </p:spPr>
        <p:txBody>
          <a:bodyPr tIns="0" rIns="0" bIns="0" anchor="b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6F10B3AB-4B7B-AC43-9902-ADB77F14381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00062" y="2441515"/>
            <a:ext cx="1888136" cy="260469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25" name="Text Placeholder 2">
            <a:extLst>
              <a:ext uri="{FF2B5EF4-FFF2-40B4-BE49-F238E27FC236}">
                <a16:creationId xmlns:a16="http://schemas.microsoft.com/office/drawing/2014/main" id="{53C10258-D7B1-8247-B5A8-DD703D38127A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00062" y="2711930"/>
            <a:ext cx="1888136" cy="504532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40" name="Picture Placeholder 36">
            <a:extLst>
              <a:ext uri="{FF2B5EF4-FFF2-40B4-BE49-F238E27FC236}">
                <a16:creationId xmlns:a16="http://schemas.microsoft.com/office/drawing/2014/main" id="{6BBDCC44-E649-7042-9BAB-A64BA500612E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00063" y="1012743"/>
            <a:ext cx="1134814" cy="11348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E27787B3-D9AF-D940-8323-B8918F6A7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CC740405-3142-3E41-8C6D-A8A1E34E9905}"/>
              </a:ext>
            </a:extLst>
          </p:cNvPr>
          <p:cNvCxnSpPr>
            <a:cxnSpLocks/>
          </p:cNvCxnSpPr>
          <p:nvPr userDrawn="1"/>
        </p:nvCxnSpPr>
        <p:spPr>
          <a:xfrm>
            <a:off x="2587047" y="2682018"/>
            <a:ext cx="378365" cy="0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59B34579-E92E-C345-9574-CD4A4C197223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587046" y="2167523"/>
            <a:ext cx="1888136" cy="264047"/>
          </a:xfrm>
        </p:spPr>
        <p:txBody>
          <a:bodyPr tIns="0" rIns="0" bIns="0" anchor="b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58BA616A-D2A8-2947-89EC-AD5CAD12A39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87046" y="2441515"/>
            <a:ext cx="1888136" cy="260469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64" name="Text Placeholder 2">
            <a:extLst>
              <a:ext uri="{FF2B5EF4-FFF2-40B4-BE49-F238E27FC236}">
                <a16:creationId xmlns:a16="http://schemas.microsoft.com/office/drawing/2014/main" id="{19709921-4F93-054C-913B-3206038FEEA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2587046" y="2711930"/>
            <a:ext cx="1888136" cy="504532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644AF5B-5241-9F48-A875-B2F5F442AD32}"/>
              </a:ext>
            </a:extLst>
          </p:cNvPr>
          <p:cNvCxnSpPr>
            <a:cxnSpLocks/>
          </p:cNvCxnSpPr>
          <p:nvPr userDrawn="1"/>
        </p:nvCxnSpPr>
        <p:spPr>
          <a:xfrm>
            <a:off x="4674031" y="2682018"/>
            <a:ext cx="378365" cy="0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0A0A9FE5-4414-BC45-9945-5F498E212ACD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74030" y="2167523"/>
            <a:ext cx="1888136" cy="264047"/>
          </a:xfrm>
        </p:spPr>
        <p:txBody>
          <a:bodyPr tIns="0" rIns="0" bIns="0" anchor="b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8ED5D7B2-689B-2B4C-A43D-D02E83F94778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74030" y="2441515"/>
            <a:ext cx="1888136" cy="260469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68" name="Text Placeholder 2">
            <a:extLst>
              <a:ext uri="{FF2B5EF4-FFF2-40B4-BE49-F238E27FC236}">
                <a16:creationId xmlns:a16="http://schemas.microsoft.com/office/drawing/2014/main" id="{1C1EEEB8-A0CF-574A-9ADA-0AF9C5F90BE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4674030" y="2711930"/>
            <a:ext cx="1888136" cy="504532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F2747001-8EC9-C94D-8496-0D147669DF33}"/>
              </a:ext>
            </a:extLst>
          </p:cNvPr>
          <p:cNvCxnSpPr>
            <a:cxnSpLocks/>
          </p:cNvCxnSpPr>
          <p:nvPr userDrawn="1"/>
        </p:nvCxnSpPr>
        <p:spPr>
          <a:xfrm>
            <a:off x="6761014" y="2682018"/>
            <a:ext cx="378365" cy="0"/>
          </a:xfrm>
          <a:prstGeom prst="line">
            <a:avLst/>
          </a:prstGeom>
          <a:ln w="12700" cap="rnd">
            <a:solidFill>
              <a:schemeClr val="bg2">
                <a:lumMod val="75000"/>
              </a:schemeClr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 Placeholder 2">
            <a:extLst>
              <a:ext uri="{FF2B5EF4-FFF2-40B4-BE49-F238E27FC236}">
                <a16:creationId xmlns:a16="http://schemas.microsoft.com/office/drawing/2014/main" id="{1BB302A5-7E2E-1C42-8D5D-038AFC7E6C1B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761013" y="2167523"/>
            <a:ext cx="1888136" cy="264047"/>
          </a:xfrm>
        </p:spPr>
        <p:txBody>
          <a:bodyPr tIns="0" rIns="0" bIns="0" anchor="b"/>
          <a:lstStyle>
            <a:lvl1pPr marL="0" indent="0">
              <a:buFont typeface="Arial" panose="020B0604020202020204" pitchFamily="34" charset="0"/>
              <a:buNone/>
              <a:defRPr sz="1600" b="1" i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Name</a:t>
            </a:r>
          </a:p>
        </p:txBody>
      </p:sp>
      <p:sp>
        <p:nvSpPr>
          <p:cNvPr id="71" name="Text Placeholder 2">
            <a:extLst>
              <a:ext uri="{FF2B5EF4-FFF2-40B4-BE49-F238E27FC236}">
                <a16:creationId xmlns:a16="http://schemas.microsoft.com/office/drawing/2014/main" id="{55E365EA-E806-794E-A01A-1781C7CB69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761013" y="2441515"/>
            <a:ext cx="1888136" cy="260469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Job title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B84882D0-76FD-3641-827B-BFF1B436125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6761013" y="2711930"/>
            <a:ext cx="1888136" cy="504532"/>
          </a:xfrm>
        </p:spPr>
        <p:txBody>
          <a:bodyPr anchor="t"/>
          <a:lstStyle>
            <a:lvl1pPr marL="0" indent="0">
              <a:buFont typeface="Arial" panose="020B0604020202020204" pitchFamily="34" charset="0"/>
              <a:buNone/>
              <a:defRPr sz="1200" b="0" i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73" name="Picture Placeholder 36">
            <a:extLst>
              <a:ext uri="{FF2B5EF4-FFF2-40B4-BE49-F238E27FC236}">
                <a16:creationId xmlns:a16="http://schemas.microsoft.com/office/drawing/2014/main" id="{EBFCBB6A-B0D6-9F42-91B5-8D147859F63B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2587046" y="1012743"/>
            <a:ext cx="1134814" cy="11348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74" name="Picture Placeholder 36">
            <a:extLst>
              <a:ext uri="{FF2B5EF4-FFF2-40B4-BE49-F238E27FC236}">
                <a16:creationId xmlns:a16="http://schemas.microsoft.com/office/drawing/2014/main" id="{CAE03149-D6A1-604B-AA12-50D258C53D18}"/>
              </a:ext>
            </a:extLst>
          </p:cNvPr>
          <p:cNvSpPr>
            <a:spLocks noGrp="1"/>
          </p:cNvSpPr>
          <p:nvPr>
            <p:ph type="pic" sz="quarter" idx="34" hasCustomPrompt="1"/>
          </p:nvPr>
        </p:nvSpPr>
        <p:spPr>
          <a:xfrm>
            <a:off x="4674030" y="1012743"/>
            <a:ext cx="1134814" cy="11348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75" name="Picture Placeholder 36">
            <a:extLst>
              <a:ext uri="{FF2B5EF4-FFF2-40B4-BE49-F238E27FC236}">
                <a16:creationId xmlns:a16="http://schemas.microsoft.com/office/drawing/2014/main" id="{555B8286-1166-8844-8C35-F00F2B33B98B}"/>
              </a:ext>
            </a:extLst>
          </p:cNvPr>
          <p:cNvSpPr>
            <a:spLocks noGrp="1"/>
          </p:cNvSpPr>
          <p:nvPr>
            <p:ph type="pic" sz="quarter" idx="35" hasCustomPrompt="1"/>
          </p:nvPr>
        </p:nvSpPr>
        <p:spPr>
          <a:xfrm>
            <a:off x="6761013" y="1012743"/>
            <a:ext cx="1134814" cy="113481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Photo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9C048CD4-BFF7-4D36-87EF-253A3F1B3E79}"/>
              </a:ext>
            </a:extLst>
          </p:cNvPr>
          <p:cNvSpPr>
            <a:spLocks noGrp="1"/>
          </p:cNvSpPr>
          <p:nvPr>
            <p:ph type="ftr" sz="quarter" idx="36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47710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70C0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MPH U&amp;G: Lärm und Gesundheit</a:t>
            </a:r>
            <a:endParaRPr lang="en-GB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66CC0D-33A9-48EB-9CE6-9C6C7C2D78B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2744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 smtClean="0"/>
              <a:t>Martin Röösli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CH" smtClean="0"/>
              <a:t>MPH U&amp;G: Lärm und Gesundheit</a:t>
            </a:r>
            <a:endParaRPr lang="en-GB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17D480-29F1-4EE9-AFB7-94F3DBD38FE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428416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546D31-D7BA-42E0-9C8E-E40508F3A5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7321613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Titelmasterformat durch Klicken bearbeiten</a:t>
            </a:r>
            <a:endParaRPr lang="de-CH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131590"/>
            <a:ext cx="8229600" cy="3708412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CH" dirty="0"/>
          </a:p>
        </p:txBody>
      </p:sp>
      <p:sp>
        <p:nvSpPr>
          <p:cNvPr id="6" name="Foliennummernplatzhalter 7"/>
          <p:cNvSpPr>
            <a:spLocks noGrp="1"/>
          </p:cNvSpPr>
          <p:nvPr>
            <p:ph type="sldNum" sz="quarter" idx="4"/>
          </p:nvPr>
        </p:nvSpPr>
        <p:spPr>
          <a:xfrm>
            <a:off x="7956376" y="4803998"/>
            <a:ext cx="774998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42E953-D184-4B6E-AFB0-0E6DB3D3E1A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512627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with picture su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4">
            <a:extLst>
              <a:ext uri="{FF2B5EF4-FFF2-40B4-BE49-F238E27FC236}">
                <a16:creationId xmlns:a16="http://schemas.microsoft.com/office/drawing/2014/main" id="{A0E8E579-8029-9140-ABF3-F9D545846CF9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00063" y="1419622"/>
            <a:ext cx="3935411" cy="3201590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B6443E-3DD6-0D48-94B8-D7DD1B6761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3" y="1014413"/>
            <a:ext cx="3935410" cy="3238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6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55F46800-DA4B-414B-BB21-8BCA6AFBC4F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72400" y="4731542"/>
            <a:ext cx="465188" cy="274637"/>
          </a:xfrm>
        </p:spPr>
        <p:txBody>
          <a:bodyPr anchor="ctr"/>
          <a:lstStyle>
            <a:lvl1pPr>
              <a:defRPr sz="800" b="0" i="0">
                <a:latin typeface="Arial" panose="020B0604020202020204" pitchFamily="34" charset="0"/>
              </a:defRPr>
            </a:lvl1pPr>
          </a:lstStyle>
          <a:p>
            <a:fld id="{F3EC332E-FB62-3242-BB6A-EC0EFC1991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itle 3">
            <a:extLst>
              <a:ext uri="{FF2B5EF4-FFF2-40B4-BE49-F238E27FC236}">
                <a16:creationId xmlns:a16="http://schemas.microsoft.com/office/drawing/2014/main" id="{46F896C2-AD43-1A47-BA40-5924200EB1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0339E7-81F2-A040-87B8-7E7837273F9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708528" y="1014413"/>
            <a:ext cx="3929061" cy="324633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[image/icon/logo box]</a:t>
            </a:r>
            <a:endParaRPr lang="en-US" dirty="0"/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BF9020A-F14A-ED49-8C64-E205C6AE780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08529" y="4260751"/>
            <a:ext cx="3929060" cy="360461"/>
          </a:xfrm>
          <a:prstGeom prst="rect">
            <a:avLst/>
          </a:prstGeom>
        </p:spPr>
        <p:txBody>
          <a:bodyPr vert="horz" tIns="0" rIns="0" bIns="0" anchor="ctr"/>
          <a:lstStyle>
            <a:lvl1pPr marL="0" indent="0" algn="ctr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[image caption]</a:t>
            </a:r>
          </a:p>
        </p:txBody>
      </p:sp>
    </p:spTree>
    <p:extLst>
      <p:ext uri="{BB962C8B-B14F-4D97-AF65-F5344CB8AC3E}">
        <p14:creationId xmlns:p14="http://schemas.microsoft.com/office/powerpoint/2010/main" val="1772381786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843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tact Us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extLst>
              <a:ext uri="{FF2B5EF4-FFF2-40B4-BE49-F238E27FC236}">
                <a16:creationId xmlns:a16="http://schemas.microsoft.com/office/drawing/2014/main" id="{3A1060D7-15E0-B149-B9D6-37E4A0672A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b="53519"/>
          <a:stretch/>
        </p:blipFill>
        <p:spPr>
          <a:xfrm>
            <a:off x="500063" y="1789613"/>
            <a:ext cx="2518723" cy="67771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FC95F1-815D-2D4B-8AFC-63AA196BAEF6}"/>
              </a:ext>
            </a:extLst>
          </p:cNvPr>
          <p:cNvGrpSpPr/>
          <p:nvPr userDrawn="1"/>
        </p:nvGrpSpPr>
        <p:grpSpPr>
          <a:xfrm>
            <a:off x="3175" y="5071254"/>
            <a:ext cx="9144000" cy="78318"/>
            <a:chOff x="0" y="5071254"/>
            <a:chExt cx="9144000" cy="78318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4214FF2-E8CC-8947-AA41-46AA3CE8727A}"/>
                </a:ext>
              </a:extLst>
            </p:cNvPr>
            <p:cNvSpPr/>
            <p:nvPr userDrawn="1"/>
          </p:nvSpPr>
          <p:spPr>
            <a:xfrm>
              <a:off x="0" y="5071254"/>
              <a:ext cx="2016000" cy="78318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Simplon Norm" panose="020B0500030000000000" pitchFamily="34" charset="77"/>
              </a:endParaRP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A46F3B95-639B-5B44-8E76-C141A9B2DCE5}"/>
                </a:ext>
              </a:extLst>
            </p:cNvPr>
            <p:cNvSpPr/>
            <p:nvPr userDrawn="1"/>
          </p:nvSpPr>
          <p:spPr>
            <a:xfrm>
              <a:off x="2016000" y="5071254"/>
              <a:ext cx="7128000" cy="783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Simplon Norm" panose="020B0500030000000000" pitchFamily="34" charset="77"/>
              </a:endParaRPr>
            </a:p>
          </p:txBody>
        </p:sp>
      </p:grpSp>
      <p:sp>
        <p:nvSpPr>
          <p:cNvPr id="6" name="Text Placeholder 4">
            <a:extLst>
              <a:ext uri="{FF2B5EF4-FFF2-40B4-BE49-F238E27FC236}">
                <a16:creationId xmlns:a16="http://schemas.microsoft.com/office/drawing/2014/main" id="{D7ED7C95-B496-764A-A62B-7AEE64F0AF6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0062" y="2660590"/>
            <a:ext cx="8137525" cy="618111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None/>
              <a:defRPr sz="2800" baseline="0">
                <a:solidFill>
                  <a:schemeClr val="accent1">
                    <a:lumMod val="100000"/>
                  </a:schemeClr>
                </a:solidFill>
              </a:defRPr>
            </a:lvl1pPr>
          </a:lstStyle>
          <a:p>
            <a:r>
              <a:rPr lang="en-US" dirty="0"/>
              <a:t>Thank You.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3644064-E3FD-0045-A137-F0CF630DF8B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0065" y="3306205"/>
            <a:ext cx="8137523" cy="287337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Presenter name and/or email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FE86138B-22AB-524D-B99B-1D15537B55C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00061" y="3728481"/>
            <a:ext cx="8137525" cy="28342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aseline="0"/>
            </a:lvl1pPr>
          </a:lstStyle>
          <a:p>
            <a:pPr lvl="0"/>
            <a:r>
              <a:rPr lang="en-US" dirty="0"/>
              <a:t>Co-authors and/or references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19137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ext with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Content Placeholder 4">
            <a:extLst>
              <a:ext uri="{FF2B5EF4-FFF2-40B4-BE49-F238E27FC236}">
                <a16:creationId xmlns:a16="http://schemas.microsoft.com/office/drawing/2014/main" id="{6A601E91-1DE9-6E40-B1A6-EA79B046D4E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0063" y="915989"/>
            <a:ext cx="2631777" cy="370522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FA2406D8-9BE4-8543-AD51-0423FE272F49}"/>
              </a:ext>
            </a:extLst>
          </p:cNvPr>
          <p:cNvSpPr>
            <a:spLocks noGrp="1"/>
          </p:cNvSpPr>
          <p:nvPr>
            <p:ph type="chart" sz="quarter" idx="16"/>
          </p:nvPr>
        </p:nvSpPr>
        <p:spPr>
          <a:xfrm>
            <a:off x="3275856" y="915989"/>
            <a:ext cx="5368083" cy="370519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icon to add chart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CD2ECA2-8411-9445-9492-986007CF54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172400" y="4731542"/>
            <a:ext cx="465188" cy="274637"/>
          </a:xfrm>
        </p:spPr>
        <p:txBody>
          <a:bodyPr anchor="ctr"/>
          <a:lstStyle>
            <a:lvl1pPr>
              <a:defRPr sz="1200" b="0" i="0">
                <a:latin typeface="Arial" panose="020B0604020202020204" pitchFamily="34" charset="0"/>
              </a:defRPr>
            </a:lvl1pPr>
          </a:lstStyle>
          <a:p>
            <a:fld id="{F3EC332E-FB62-3242-BB6A-EC0EFC19912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3">
            <a:extLst>
              <a:ext uri="{FF2B5EF4-FFF2-40B4-BE49-F238E27FC236}">
                <a16:creationId xmlns:a16="http://schemas.microsoft.com/office/drawing/2014/main" id="{EE27E797-65BC-354F-BBB0-6487EBA8D2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DDE3A38-E918-B742-B19E-9E09179658F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683521" y="4731542"/>
            <a:ext cx="6384352" cy="274637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171450" marR="0" indent="-17145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tabLst/>
              <a:defRPr lang="en-GB" sz="1200" baseline="0" dirty="0">
                <a:solidFill>
                  <a:schemeClr val="bg2"/>
                </a:solidFill>
              </a:defRPr>
            </a:lvl1pPr>
          </a:lstStyle>
          <a:p>
            <a:pPr marL="171450" marR="0" lvl="0" indent="-171450" algn="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tabLst/>
              <a:defRPr/>
            </a:pPr>
            <a:r>
              <a:rPr lang="de-CH" dirty="0"/>
              <a:t>Swiss Public </a:t>
            </a:r>
            <a:r>
              <a:rPr lang="de-CH" dirty="0" err="1"/>
              <a:t>Health</a:t>
            </a:r>
            <a:r>
              <a:rPr lang="de-CH" dirty="0"/>
              <a:t> Conference 2020, Apolline Saucy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5829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C36F888B-A049-4E4F-8601-4102B0AA32BF}"/>
              </a:ext>
            </a:extLst>
          </p:cNvPr>
          <p:cNvGrpSpPr/>
          <p:nvPr userDrawn="1"/>
        </p:nvGrpSpPr>
        <p:grpSpPr>
          <a:xfrm>
            <a:off x="0" y="0"/>
            <a:ext cx="9141087" cy="5155928"/>
            <a:chOff x="0" y="-1"/>
            <a:chExt cx="9141087" cy="5155928"/>
          </a:xfrm>
          <a:solidFill>
            <a:schemeClr val="accent3">
              <a:lumMod val="40000"/>
              <a:lumOff val="60000"/>
            </a:schemeClr>
          </a:solidFill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2820F1A7-A0B4-CC4B-BD4C-5CB901C715CB}"/>
                </a:ext>
              </a:extLst>
            </p:cNvPr>
            <p:cNvSpPr/>
            <p:nvPr userDrawn="1"/>
          </p:nvSpPr>
          <p:spPr>
            <a:xfrm>
              <a:off x="0" y="0"/>
              <a:ext cx="2348678" cy="3502791"/>
            </a:xfrm>
            <a:custGeom>
              <a:avLst/>
              <a:gdLst>
                <a:gd name="connsiteX0" fmla="*/ 0 w 2348678"/>
                <a:gd name="connsiteY0" fmla="*/ 0 h 3502791"/>
                <a:gd name="connsiteX1" fmla="*/ 525537 w 2348678"/>
                <a:gd name="connsiteY1" fmla="*/ 0 h 3502791"/>
                <a:gd name="connsiteX2" fmla="*/ 477649 w 2348678"/>
                <a:gd name="connsiteY2" fmla="*/ 11761 h 3502791"/>
                <a:gd name="connsiteX3" fmla="*/ 62225 w 2348678"/>
                <a:gd name="connsiteY3" fmla="*/ 183642 h 3502791"/>
                <a:gd name="connsiteX4" fmla="*/ 59890 w 2348678"/>
                <a:gd name="connsiteY4" fmla="*/ 190324 h 3502791"/>
                <a:gd name="connsiteX5" fmla="*/ 66959 w 2348678"/>
                <a:gd name="connsiteY5" fmla="*/ 192199 h 3502791"/>
                <a:gd name="connsiteX6" fmla="*/ 1402010 w 2348678"/>
                <a:gd name="connsiteY6" fmla="*/ 154763 h 3502791"/>
                <a:gd name="connsiteX7" fmla="*/ 2229032 w 2348678"/>
                <a:gd name="connsiteY7" fmla="*/ 2734319 h 3502791"/>
                <a:gd name="connsiteX8" fmla="*/ 2191499 w 2348678"/>
                <a:gd name="connsiteY8" fmla="*/ 2849202 h 3502791"/>
                <a:gd name="connsiteX9" fmla="*/ 2121922 w 2348678"/>
                <a:gd name="connsiteY9" fmla="*/ 2804073 h 3502791"/>
                <a:gd name="connsiteX10" fmla="*/ 1003565 w 2348678"/>
                <a:gd name="connsiteY10" fmla="*/ 2198977 h 3502791"/>
                <a:gd name="connsiteX11" fmla="*/ 995646 w 2348678"/>
                <a:gd name="connsiteY11" fmla="*/ 2201009 h 3502791"/>
                <a:gd name="connsiteX12" fmla="*/ 998896 w 2348678"/>
                <a:gd name="connsiteY12" fmla="*/ 2208929 h 3502791"/>
                <a:gd name="connsiteX13" fmla="*/ 2137892 w 2348678"/>
                <a:gd name="connsiteY13" fmla="*/ 2923903 h 3502791"/>
                <a:gd name="connsiteX14" fmla="*/ 2161363 w 2348678"/>
                <a:gd name="connsiteY14" fmla="*/ 2941446 h 3502791"/>
                <a:gd name="connsiteX15" fmla="*/ 2151199 w 2348678"/>
                <a:gd name="connsiteY15" fmla="*/ 2972556 h 3502791"/>
                <a:gd name="connsiteX16" fmla="*/ 2053361 w 2348678"/>
                <a:gd name="connsiteY16" fmla="*/ 3209803 h 3502791"/>
                <a:gd name="connsiteX17" fmla="*/ 1938019 w 2348678"/>
                <a:gd name="connsiteY17" fmla="*/ 3438996 h 3502791"/>
                <a:gd name="connsiteX18" fmla="*/ 1899637 w 2348678"/>
                <a:gd name="connsiteY18" fmla="*/ 3502791 h 3502791"/>
                <a:gd name="connsiteX19" fmla="*/ 1749744 w 2348678"/>
                <a:gd name="connsiteY19" fmla="*/ 3459348 h 3502791"/>
                <a:gd name="connsiteX20" fmla="*/ 1608111 w 2348678"/>
                <a:gd name="connsiteY20" fmla="*/ 3415107 h 3502791"/>
                <a:gd name="connsiteX21" fmla="*/ 352814 w 2348678"/>
                <a:gd name="connsiteY21" fmla="*/ 2919107 h 3502791"/>
                <a:gd name="connsiteX22" fmla="*/ 129384 w 2348678"/>
                <a:gd name="connsiteY22" fmla="*/ 2815026 h 3502791"/>
                <a:gd name="connsiteX23" fmla="*/ 0 w 2348678"/>
                <a:gd name="connsiteY23" fmla="*/ 2752034 h 3502791"/>
                <a:gd name="connsiteX24" fmla="*/ 0 w 2348678"/>
                <a:gd name="connsiteY24" fmla="*/ 0 h 350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48678" h="3502791">
                  <a:moveTo>
                    <a:pt x="0" y="0"/>
                  </a:moveTo>
                  <a:lnTo>
                    <a:pt x="525537" y="0"/>
                  </a:lnTo>
                  <a:lnTo>
                    <a:pt x="477649" y="11761"/>
                  </a:lnTo>
                  <a:cubicBezTo>
                    <a:pt x="337298" y="54090"/>
                    <a:pt x="198160" y="111742"/>
                    <a:pt x="62225" y="183642"/>
                  </a:cubicBezTo>
                  <a:cubicBezTo>
                    <a:pt x="62225" y="183642"/>
                    <a:pt x="58176" y="186913"/>
                    <a:pt x="59890" y="190324"/>
                  </a:cubicBezTo>
                  <a:cubicBezTo>
                    <a:pt x="61604" y="193735"/>
                    <a:pt x="66959" y="192199"/>
                    <a:pt x="66959" y="192199"/>
                  </a:cubicBezTo>
                  <a:cubicBezTo>
                    <a:pt x="514156" y="-7207"/>
                    <a:pt x="986540" y="-35167"/>
                    <a:pt x="1402010" y="154763"/>
                  </a:cubicBezTo>
                  <a:cubicBezTo>
                    <a:pt x="2220361" y="528726"/>
                    <a:pt x="2546084" y="1622623"/>
                    <a:pt x="2229032" y="2734319"/>
                  </a:cubicBezTo>
                  <a:lnTo>
                    <a:pt x="2191499" y="2849202"/>
                  </a:lnTo>
                  <a:lnTo>
                    <a:pt x="2121922" y="2804073"/>
                  </a:lnTo>
                  <a:cubicBezTo>
                    <a:pt x="1801129" y="2602569"/>
                    <a:pt x="1421055" y="2395579"/>
                    <a:pt x="1003565" y="2198977"/>
                  </a:cubicBezTo>
                  <a:cubicBezTo>
                    <a:pt x="1003565" y="2198977"/>
                    <a:pt x="997199" y="2196820"/>
                    <a:pt x="995646" y="2201009"/>
                  </a:cubicBezTo>
                  <a:cubicBezTo>
                    <a:pt x="994090" y="2205199"/>
                    <a:pt x="998896" y="2208929"/>
                    <a:pt x="998896" y="2208929"/>
                  </a:cubicBezTo>
                  <a:cubicBezTo>
                    <a:pt x="1434380" y="2451555"/>
                    <a:pt x="1833684" y="2702502"/>
                    <a:pt x="2137892" y="2923903"/>
                  </a:cubicBezTo>
                  <a:lnTo>
                    <a:pt x="2161363" y="2941446"/>
                  </a:lnTo>
                  <a:lnTo>
                    <a:pt x="2151199" y="2972556"/>
                  </a:lnTo>
                  <a:cubicBezTo>
                    <a:pt x="2121939" y="3051889"/>
                    <a:pt x="2089344" y="3131057"/>
                    <a:pt x="2053361" y="3209803"/>
                  </a:cubicBezTo>
                  <a:cubicBezTo>
                    <a:pt x="2017373" y="3288530"/>
                    <a:pt x="1978850" y="3364970"/>
                    <a:pt x="1938019" y="3438996"/>
                  </a:cubicBezTo>
                  <a:lnTo>
                    <a:pt x="1899637" y="3502791"/>
                  </a:lnTo>
                  <a:lnTo>
                    <a:pt x="1749744" y="3459348"/>
                  </a:lnTo>
                  <a:lnTo>
                    <a:pt x="1608111" y="3415107"/>
                  </a:lnTo>
                  <a:cubicBezTo>
                    <a:pt x="1239845" y="3295233"/>
                    <a:pt x="807151" y="3126085"/>
                    <a:pt x="352814" y="2919107"/>
                  </a:cubicBezTo>
                  <a:cubicBezTo>
                    <a:pt x="277091" y="2884611"/>
                    <a:pt x="202558" y="2849879"/>
                    <a:pt x="129384" y="2815026"/>
                  </a:cubicBezTo>
                  <a:lnTo>
                    <a:pt x="0" y="27520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486529D-59C1-F54C-9C29-A95A26E13DE8}"/>
                </a:ext>
              </a:extLst>
            </p:cNvPr>
            <p:cNvSpPr/>
            <p:nvPr userDrawn="1"/>
          </p:nvSpPr>
          <p:spPr>
            <a:xfrm>
              <a:off x="0" y="-1"/>
              <a:ext cx="9141087" cy="5155928"/>
            </a:xfrm>
            <a:custGeom>
              <a:avLst/>
              <a:gdLst>
                <a:gd name="connsiteX0" fmla="*/ 1526153 w 9141087"/>
                <a:gd name="connsiteY0" fmla="*/ 0 h 5155928"/>
                <a:gd name="connsiteX1" fmla="*/ 9141087 w 9141087"/>
                <a:gd name="connsiteY1" fmla="*/ 0 h 5155928"/>
                <a:gd name="connsiteX2" fmla="*/ 9141087 w 9141087"/>
                <a:gd name="connsiteY2" fmla="*/ 5154827 h 5155928"/>
                <a:gd name="connsiteX3" fmla="*/ 0 w 9141087"/>
                <a:gd name="connsiteY3" fmla="*/ 5154827 h 5155928"/>
                <a:gd name="connsiteX4" fmla="*/ 0 w 9141087"/>
                <a:gd name="connsiteY4" fmla="*/ 5146451 h 5155928"/>
                <a:gd name="connsiteX5" fmla="*/ 75637 w 9141087"/>
                <a:gd name="connsiteY5" fmla="*/ 5154368 h 5155928"/>
                <a:gd name="connsiteX6" fmla="*/ 2058507 w 9141087"/>
                <a:gd name="connsiteY6" fmla="*/ 4098986 h 5155928"/>
                <a:gd name="connsiteX7" fmla="*/ 2157322 w 9141087"/>
                <a:gd name="connsiteY7" fmla="*/ 3961433 h 5155928"/>
                <a:gd name="connsiteX8" fmla="*/ 2164242 w 9141087"/>
                <a:gd name="connsiteY8" fmla="*/ 3962746 h 5155928"/>
                <a:gd name="connsiteX9" fmla="*/ 2202530 w 9141087"/>
                <a:gd name="connsiteY9" fmla="*/ 3971148 h 5155928"/>
                <a:gd name="connsiteX10" fmla="*/ 2280575 w 9141087"/>
                <a:gd name="connsiteY10" fmla="*/ 3984804 h 5155928"/>
                <a:gd name="connsiteX11" fmla="*/ 2326734 w 9141087"/>
                <a:gd name="connsiteY11" fmla="*/ 3993557 h 5155928"/>
                <a:gd name="connsiteX12" fmla="*/ 2326992 w 9141087"/>
                <a:gd name="connsiteY12" fmla="*/ 3992927 h 5155928"/>
                <a:gd name="connsiteX13" fmla="*/ 2387013 w 9141087"/>
                <a:gd name="connsiteY13" fmla="*/ 4003429 h 5155928"/>
                <a:gd name="connsiteX14" fmla="*/ 3145582 w 9141087"/>
                <a:gd name="connsiteY14" fmla="*/ 3885282 h 5155928"/>
                <a:gd name="connsiteX15" fmla="*/ 2630604 w 9141087"/>
                <a:gd name="connsiteY15" fmla="*/ 3157424 h 5155928"/>
                <a:gd name="connsiteX16" fmla="*/ 2590729 w 9141087"/>
                <a:gd name="connsiteY16" fmla="*/ 3127515 h 5155928"/>
                <a:gd name="connsiteX17" fmla="*/ 2667774 w 9141087"/>
                <a:gd name="connsiteY17" fmla="*/ 2889009 h 5155928"/>
                <a:gd name="connsiteX18" fmla="*/ 1719839 w 9141087"/>
                <a:gd name="connsiteY18" fmla="*/ 73550 h 5155928"/>
                <a:gd name="connsiteX19" fmla="*/ 1526153 w 9141087"/>
                <a:gd name="connsiteY19" fmla="*/ 0 h 515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41087" h="5155928">
                  <a:moveTo>
                    <a:pt x="1526153" y="0"/>
                  </a:moveTo>
                  <a:lnTo>
                    <a:pt x="9141087" y="0"/>
                  </a:lnTo>
                  <a:lnTo>
                    <a:pt x="9141087" y="5154827"/>
                  </a:lnTo>
                  <a:lnTo>
                    <a:pt x="0" y="5154827"/>
                  </a:lnTo>
                  <a:lnTo>
                    <a:pt x="0" y="5146451"/>
                  </a:lnTo>
                  <a:lnTo>
                    <a:pt x="75637" y="5154368"/>
                  </a:lnTo>
                  <a:cubicBezTo>
                    <a:pt x="776345" y="5184094"/>
                    <a:pt x="1521473" y="4787639"/>
                    <a:pt x="2058507" y="4098986"/>
                  </a:cubicBezTo>
                  <a:lnTo>
                    <a:pt x="2157322" y="3961433"/>
                  </a:lnTo>
                  <a:lnTo>
                    <a:pt x="2164242" y="3962746"/>
                  </a:lnTo>
                  <a:lnTo>
                    <a:pt x="2202530" y="3971148"/>
                  </a:lnTo>
                  <a:lnTo>
                    <a:pt x="2280575" y="3984804"/>
                  </a:lnTo>
                  <a:lnTo>
                    <a:pt x="2326734" y="3993557"/>
                  </a:lnTo>
                  <a:lnTo>
                    <a:pt x="2326992" y="3992927"/>
                  </a:lnTo>
                  <a:lnTo>
                    <a:pt x="2387013" y="4003429"/>
                  </a:lnTo>
                  <a:cubicBezTo>
                    <a:pt x="2799150" y="4065178"/>
                    <a:pt x="3079131" y="4031158"/>
                    <a:pt x="3145582" y="3885282"/>
                  </a:cubicBezTo>
                  <a:cubicBezTo>
                    <a:pt x="3218973" y="3724445"/>
                    <a:pt x="3017460" y="3460150"/>
                    <a:pt x="2630604" y="3157424"/>
                  </a:cubicBezTo>
                  <a:lnTo>
                    <a:pt x="2590729" y="3127515"/>
                  </a:lnTo>
                  <a:lnTo>
                    <a:pt x="2667774" y="2889009"/>
                  </a:lnTo>
                  <a:cubicBezTo>
                    <a:pt x="3005732" y="1683964"/>
                    <a:pt x="2631698" y="490305"/>
                    <a:pt x="1719839" y="73550"/>
                  </a:cubicBezTo>
                  <a:lnTo>
                    <a:pt x="1526153" y="0"/>
                  </a:lnTo>
                  <a:close/>
                </a:path>
              </a:pathLst>
            </a:custGeom>
            <a:grpFill/>
            <a:ln w="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5A7C4EAA-15CA-B247-A4DF-3A5765D3B2A3}"/>
                </a:ext>
              </a:extLst>
            </p:cNvPr>
            <p:cNvSpPr/>
            <p:nvPr userDrawn="1"/>
          </p:nvSpPr>
          <p:spPr>
            <a:xfrm>
              <a:off x="0" y="3174823"/>
              <a:ext cx="1677049" cy="1665275"/>
            </a:xfrm>
            <a:custGeom>
              <a:avLst/>
              <a:gdLst>
                <a:gd name="connsiteX0" fmla="*/ 0 w 1677049"/>
                <a:gd name="connsiteY0" fmla="*/ 0 h 1665275"/>
                <a:gd name="connsiteX1" fmla="*/ 55062 w 1677049"/>
                <a:gd name="connsiteY1" fmla="*/ 27525 h 1665275"/>
                <a:gd name="connsiteX2" fmla="*/ 314915 w 1677049"/>
                <a:gd name="connsiteY2" fmla="*/ 149684 h 1665275"/>
                <a:gd name="connsiteX3" fmla="*/ 1331241 w 1677049"/>
                <a:gd name="connsiteY3" fmla="*/ 555564 h 1665275"/>
                <a:gd name="connsiteX4" fmla="*/ 1521376 w 1677049"/>
                <a:gd name="connsiteY4" fmla="*/ 617362 h 1665275"/>
                <a:gd name="connsiteX5" fmla="*/ 1521140 w 1677049"/>
                <a:gd name="connsiteY5" fmla="*/ 617775 h 1665275"/>
                <a:gd name="connsiteX6" fmla="*/ 1540381 w 1677049"/>
                <a:gd name="connsiteY6" fmla="*/ 623539 h 1665275"/>
                <a:gd name="connsiteX7" fmla="*/ 1566219 w 1677049"/>
                <a:gd name="connsiteY7" fmla="*/ 631937 h 1665275"/>
                <a:gd name="connsiteX8" fmla="*/ 1666079 w 1677049"/>
                <a:gd name="connsiteY8" fmla="*/ 661195 h 1665275"/>
                <a:gd name="connsiteX9" fmla="*/ 1677049 w 1677049"/>
                <a:gd name="connsiteY9" fmla="*/ 664481 h 1665275"/>
                <a:gd name="connsiteX10" fmla="*/ 1667186 w 1677049"/>
                <a:gd name="connsiteY10" fmla="*/ 678371 h 1665275"/>
                <a:gd name="connsiteX11" fmla="*/ 58278 w 1677049"/>
                <a:gd name="connsiteY11" fmla="*/ 1663563 h 1665275"/>
                <a:gd name="connsiteX12" fmla="*/ 0 w 1677049"/>
                <a:gd name="connsiteY12" fmla="*/ 1665275 h 1665275"/>
                <a:gd name="connsiteX13" fmla="*/ 0 w 1677049"/>
                <a:gd name="connsiteY13" fmla="*/ 0 h 166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7049" h="1665275">
                  <a:moveTo>
                    <a:pt x="0" y="0"/>
                  </a:moveTo>
                  <a:lnTo>
                    <a:pt x="55062" y="27525"/>
                  </a:lnTo>
                  <a:cubicBezTo>
                    <a:pt x="140029" y="68726"/>
                    <a:pt x="226710" y="109496"/>
                    <a:pt x="314915" y="149684"/>
                  </a:cubicBezTo>
                  <a:cubicBezTo>
                    <a:pt x="667741" y="310496"/>
                    <a:pt x="1011578" y="446790"/>
                    <a:pt x="1331241" y="555564"/>
                  </a:cubicBezTo>
                  <a:lnTo>
                    <a:pt x="1521376" y="617362"/>
                  </a:lnTo>
                  <a:lnTo>
                    <a:pt x="1521140" y="617775"/>
                  </a:lnTo>
                  <a:lnTo>
                    <a:pt x="1540381" y="623539"/>
                  </a:lnTo>
                  <a:lnTo>
                    <a:pt x="1566219" y="631937"/>
                  </a:lnTo>
                  <a:lnTo>
                    <a:pt x="1666079" y="661195"/>
                  </a:lnTo>
                  <a:lnTo>
                    <a:pt x="1677049" y="664481"/>
                  </a:lnTo>
                  <a:lnTo>
                    <a:pt x="1667186" y="678371"/>
                  </a:lnTo>
                  <a:cubicBezTo>
                    <a:pt x="1224914" y="1253212"/>
                    <a:pt x="632916" y="1612206"/>
                    <a:pt x="58278" y="1663563"/>
                  </a:cubicBezTo>
                  <a:lnTo>
                    <a:pt x="0" y="166527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3FCA222-E6B9-6C49-932E-60FCB5D8C5DD}"/>
                </a:ext>
              </a:extLst>
            </p:cNvPr>
            <p:cNvSpPr/>
            <p:nvPr userDrawn="1"/>
          </p:nvSpPr>
          <p:spPr>
            <a:xfrm>
              <a:off x="2376848" y="3253687"/>
              <a:ext cx="343930" cy="361770"/>
            </a:xfrm>
            <a:custGeom>
              <a:avLst/>
              <a:gdLst>
                <a:gd name="connsiteX0" fmla="*/ 163744 w 343930"/>
                <a:gd name="connsiteY0" fmla="*/ 0 h 361770"/>
                <a:gd name="connsiteX1" fmla="*/ 178396 w 343930"/>
                <a:gd name="connsiteY1" fmla="*/ 13750 h 361770"/>
                <a:gd name="connsiteX2" fmla="*/ 337605 w 343930"/>
                <a:gd name="connsiteY2" fmla="*/ 297178 h 361770"/>
                <a:gd name="connsiteX3" fmla="*/ 189169 w 343930"/>
                <a:gd name="connsiteY3" fmla="*/ 361598 h 361770"/>
                <a:gd name="connsiteX4" fmla="*/ 101228 w 343930"/>
                <a:gd name="connsiteY4" fmla="*/ 361770 h 361770"/>
                <a:gd name="connsiteX5" fmla="*/ 94227 w 343930"/>
                <a:gd name="connsiteY5" fmla="*/ 361237 h 361770"/>
                <a:gd name="connsiteX6" fmla="*/ 4676 w 343930"/>
                <a:gd name="connsiteY6" fmla="*/ 352915 h 361770"/>
                <a:gd name="connsiteX7" fmla="*/ 0 w 343930"/>
                <a:gd name="connsiteY7" fmla="*/ 352321 h 361770"/>
                <a:gd name="connsiteX8" fmla="*/ 101987 w 343930"/>
                <a:gd name="connsiteY8" fmla="*/ 150236 h 361770"/>
                <a:gd name="connsiteX9" fmla="*/ 163744 w 343930"/>
                <a:gd name="connsiteY9" fmla="*/ 0 h 36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3930" h="361770">
                  <a:moveTo>
                    <a:pt x="163744" y="0"/>
                  </a:moveTo>
                  <a:lnTo>
                    <a:pt x="178396" y="13750"/>
                  </a:lnTo>
                  <a:cubicBezTo>
                    <a:pt x="304317" y="138942"/>
                    <a:pt x="364544" y="238018"/>
                    <a:pt x="337605" y="297178"/>
                  </a:cubicBezTo>
                  <a:cubicBezTo>
                    <a:pt x="320278" y="335262"/>
                    <a:pt x="269017" y="356259"/>
                    <a:pt x="189169" y="361598"/>
                  </a:cubicBezTo>
                  <a:lnTo>
                    <a:pt x="101228" y="361770"/>
                  </a:lnTo>
                  <a:lnTo>
                    <a:pt x="94227" y="361237"/>
                  </a:lnTo>
                  <a:lnTo>
                    <a:pt x="4676" y="352915"/>
                  </a:lnTo>
                  <a:lnTo>
                    <a:pt x="0" y="352321"/>
                  </a:lnTo>
                  <a:lnTo>
                    <a:pt x="101987" y="150236"/>
                  </a:lnTo>
                  <a:lnTo>
                    <a:pt x="163744" y="0"/>
                  </a:lnTo>
                  <a:close/>
                </a:path>
              </a:pathLst>
            </a:custGeom>
            <a:grpFill/>
            <a:ln w="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F58DC5DB-561F-4D50-9ECB-E5F82C4527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1920" y="2704935"/>
            <a:ext cx="4785668" cy="8749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just">
              <a:buNone/>
              <a:defRPr sz="28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DE7E6BC7-3841-41CA-A574-B63C0E5A140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1920" y="3661942"/>
            <a:ext cx="4785668" cy="349968"/>
          </a:xfrm>
          <a:prstGeom prst="rect">
            <a:avLst/>
          </a:prstGeom>
          <a:ln>
            <a:noFill/>
          </a:ln>
        </p:spPr>
        <p:txBody>
          <a:bodyPr wrap="square" lIns="0">
            <a:noAutofit/>
          </a:bodyPr>
          <a:lstStyle>
            <a:lvl1pPr marL="0" indent="0" algn="l" defTabSz="363800">
              <a:lnSpc>
                <a:spcPct val="93000"/>
              </a:lnSpc>
              <a:buNone/>
              <a:defRPr lang="en-GB" sz="1800" dirty="0">
                <a:solidFill>
                  <a:schemeClr val="tx1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</a:lstStyle>
          <a:p>
            <a:pPr marL="0" lvl="0" indent="0" defTabSz="363800">
              <a:lnSpc>
                <a:spcPct val="93000"/>
              </a:lnSpc>
              <a:buNone/>
            </a:pPr>
            <a:r>
              <a:rPr lang="en-US" dirty="0"/>
              <a:t>Subtitle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210089E-490E-4CD6-B36D-DAE4420A9C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00000"/>
          </a:blip>
          <a:srcRect b="52284"/>
          <a:stretch/>
        </p:blipFill>
        <p:spPr>
          <a:xfrm>
            <a:off x="3851920" y="1283159"/>
            <a:ext cx="3100868" cy="85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086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" name="Group 75">
            <a:extLst>
              <a:ext uri="{FF2B5EF4-FFF2-40B4-BE49-F238E27FC236}">
                <a16:creationId xmlns:a16="http://schemas.microsoft.com/office/drawing/2014/main" id="{C36F888B-A049-4E4F-8601-4102B0AA32BF}"/>
              </a:ext>
            </a:extLst>
          </p:cNvPr>
          <p:cNvGrpSpPr/>
          <p:nvPr userDrawn="1"/>
        </p:nvGrpSpPr>
        <p:grpSpPr>
          <a:xfrm>
            <a:off x="0" y="0"/>
            <a:ext cx="9141087" cy="5155928"/>
            <a:chOff x="0" y="-1"/>
            <a:chExt cx="9141087" cy="5155928"/>
          </a:xfrm>
          <a:solidFill>
            <a:schemeClr val="accent2"/>
          </a:solidFill>
        </p:grpSpPr>
        <p:sp>
          <p:nvSpPr>
            <p:cNvPr id="77" name="Freeform 76">
              <a:extLst>
                <a:ext uri="{FF2B5EF4-FFF2-40B4-BE49-F238E27FC236}">
                  <a16:creationId xmlns:a16="http://schemas.microsoft.com/office/drawing/2014/main" id="{2820F1A7-A0B4-CC4B-BD4C-5CB901C715CB}"/>
                </a:ext>
              </a:extLst>
            </p:cNvPr>
            <p:cNvSpPr/>
            <p:nvPr userDrawn="1"/>
          </p:nvSpPr>
          <p:spPr>
            <a:xfrm>
              <a:off x="0" y="0"/>
              <a:ext cx="2348678" cy="3502791"/>
            </a:xfrm>
            <a:custGeom>
              <a:avLst/>
              <a:gdLst>
                <a:gd name="connsiteX0" fmla="*/ 0 w 2348678"/>
                <a:gd name="connsiteY0" fmla="*/ 0 h 3502791"/>
                <a:gd name="connsiteX1" fmla="*/ 525537 w 2348678"/>
                <a:gd name="connsiteY1" fmla="*/ 0 h 3502791"/>
                <a:gd name="connsiteX2" fmla="*/ 477649 w 2348678"/>
                <a:gd name="connsiteY2" fmla="*/ 11761 h 3502791"/>
                <a:gd name="connsiteX3" fmla="*/ 62225 w 2348678"/>
                <a:gd name="connsiteY3" fmla="*/ 183642 h 3502791"/>
                <a:gd name="connsiteX4" fmla="*/ 59890 w 2348678"/>
                <a:gd name="connsiteY4" fmla="*/ 190324 h 3502791"/>
                <a:gd name="connsiteX5" fmla="*/ 66959 w 2348678"/>
                <a:gd name="connsiteY5" fmla="*/ 192199 h 3502791"/>
                <a:gd name="connsiteX6" fmla="*/ 1402010 w 2348678"/>
                <a:gd name="connsiteY6" fmla="*/ 154763 h 3502791"/>
                <a:gd name="connsiteX7" fmla="*/ 2229032 w 2348678"/>
                <a:gd name="connsiteY7" fmla="*/ 2734319 h 3502791"/>
                <a:gd name="connsiteX8" fmla="*/ 2191499 w 2348678"/>
                <a:gd name="connsiteY8" fmla="*/ 2849202 h 3502791"/>
                <a:gd name="connsiteX9" fmla="*/ 2121922 w 2348678"/>
                <a:gd name="connsiteY9" fmla="*/ 2804073 h 3502791"/>
                <a:gd name="connsiteX10" fmla="*/ 1003565 w 2348678"/>
                <a:gd name="connsiteY10" fmla="*/ 2198977 h 3502791"/>
                <a:gd name="connsiteX11" fmla="*/ 995646 w 2348678"/>
                <a:gd name="connsiteY11" fmla="*/ 2201009 h 3502791"/>
                <a:gd name="connsiteX12" fmla="*/ 998896 w 2348678"/>
                <a:gd name="connsiteY12" fmla="*/ 2208929 h 3502791"/>
                <a:gd name="connsiteX13" fmla="*/ 2137892 w 2348678"/>
                <a:gd name="connsiteY13" fmla="*/ 2923903 h 3502791"/>
                <a:gd name="connsiteX14" fmla="*/ 2161363 w 2348678"/>
                <a:gd name="connsiteY14" fmla="*/ 2941446 h 3502791"/>
                <a:gd name="connsiteX15" fmla="*/ 2151199 w 2348678"/>
                <a:gd name="connsiteY15" fmla="*/ 2972556 h 3502791"/>
                <a:gd name="connsiteX16" fmla="*/ 2053361 w 2348678"/>
                <a:gd name="connsiteY16" fmla="*/ 3209803 h 3502791"/>
                <a:gd name="connsiteX17" fmla="*/ 1938019 w 2348678"/>
                <a:gd name="connsiteY17" fmla="*/ 3438996 h 3502791"/>
                <a:gd name="connsiteX18" fmla="*/ 1899637 w 2348678"/>
                <a:gd name="connsiteY18" fmla="*/ 3502791 h 3502791"/>
                <a:gd name="connsiteX19" fmla="*/ 1749744 w 2348678"/>
                <a:gd name="connsiteY19" fmla="*/ 3459348 h 3502791"/>
                <a:gd name="connsiteX20" fmla="*/ 1608111 w 2348678"/>
                <a:gd name="connsiteY20" fmla="*/ 3415107 h 3502791"/>
                <a:gd name="connsiteX21" fmla="*/ 352814 w 2348678"/>
                <a:gd name="connsiteY21" fmla="*/ 2919107 h 3502791"/>
                <a:gd name="connsiteX22" fmla="*/ 129384 w 2348678"/>
                <a:gd name="connsiteY22" fmla="*/ 2815026 h 3502791"/>
                <a:gd name="connsiteX23" fmla="*/ 0 w 2348678"/>
                <a:gd name="connsiteY23" fmla="*/ 2752034 h 3502791"/>
                <a:gd name="connsiteX24" fmla="*/ 0 w 2348678"/>
                <a:gd name="connsiteY24" fmla="*/ 0 h 3502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48678" h="3502791">
                  <a:moveTo>
                    <a:pt x="0" y="0"/>
                  </a:moveTo>
                  <a:lnTo>
                    <a:pt x="525537" y="0"/>
                  </a:lnTo>
                  <a:lnTo>
                    <a:pt x="477649" y="11761"/>
                  </a:lnTo>
                  <a:cubicBezTo>
                    <a:pt x="337298" y="54090"/>
                    <a:pt x="198160" y="111742"/>
                    <a:pt x="62225" y="183642"/>
                  </a:cubicBezTo>
                  <a:cubicBezTo>
                    <a:pt x="62225" y="183642"/>
                    <a:pt x="58176" y="186913"/>
                    <a:pt x="59890" y="190324"/>
                  </a:cubicBezTo>
                  <a:cubicBezTo>
                    <a:pt x="61604" y="193735"/>
                    <a:pt x="66959" y="192199"/>
                    <a:pt x="66959" y="192199"/>
                  </a:cubicBezTo>
                  <a:cubicBezTo>
                    <a:pt x="514156" y="-7207"/>
                    <a:pt x="986540" y="-35167"/>
                    <a:pt x="1402010" y="154763"/>
                  </a:cubicBezTo>
                  <a:cubicBezTo>
                    <a:pt x="2220361" y="528726"/>
                    <a:pt x="2546084" y="1622623"/>
                    <a:pt x="2229032" y="2734319"/>
                  </a:cubicBezTo>
                  <a:lnTo>
                    <a:pt x="2191499" y="2849202"/>
                  </a:lnTo>
                  <a:lnTo>
                    <a:pt x="2121922" y="2804073"/>
                  </a:lnTo>
                  <a:cubicBezTo>
                    <a:pt x="1801129" y="2602569"/>
                    <a:pt x="1421055" y="2395579"/>
                    <a:pt x="1003565" y="2198977"/>
                  </a:cubicBezTo>
                  <a:cubicBezTo>
                    <a:pt x="1003565" y="2198977"/>
                    <a:pt x="997199" y="2196820"/>
                    <a:pt x="995646" y="2201009"/>
                  </a:cubicBezTo>
                  <a:cubicBezTo>
                    <a:pt x="994090" y="2205199"/>
                    <a:pt x="998896" y="2208929"/>
                    <a:pt x="998896" y="2208929"/>
                  </a:cubicBezTo>
                  <a:cubicBezTo>
                    <a:pt x="1434380" y="2451555"/>
                    <a:pt x="1833684" y="2702502"/>
                    <a:pt x="2137892" y="2923903"/>
                  </a:cubicBezTo>
                  <a:lnTo>
                    <a:pt x="2161363" y="2941446"/>
                  </a:lnTo>
                  <a:lnTo>
                    <a:pt x="2151199" y="2972556"/>
                  </a:lnTo>
                  <a:cubicBezTo>
                    <a:pt x="2121939" y="3051889"/>
                    <a:pt x="2089344" y="3131057"/>
                    <a:pt x="2053361" y="3209803"/>
                  </a:cubicBezTo>
                  <a:cubicBezTo>
                    <a:pt x="2017373" y="3288530"/>
                    <a:pt x="1978850" y="3364970"/>
                    <a:pt x="1938019" y="3438996"/>
                  </a:cubicBezTo>
                  <a:lnTo>
                    <a:pt x="1899637" y="3502791"/>
                  </a:lnTo>
                  <a:lnTo>
                    <a:pt x="1749744" y="3459348"/>
                  </a:lnTo>
                  <a:lnTo>
                    <a:pt x="1608111" y="3415107"/>
                  </a:lnTo>
                  <a:cubicBezTo>
                    <a:pt x="1239845" y="3295233"/>
                    <a:pt x="807151" y="3126085"/>
                    <a:pt x="352814" y="2919107"/>
                  </a:cubicBezTo>
                  <a:cubicBezTo>
                    <a:pt x="277091" y="2884611"/>
                    <a:pt x="202558" y="2849879"/>
                    <a:pt x="129384" y="2815026"/>
                  </a:cubicBezTo>
                  <a:lnTo>
                    <a:pt x="0" y="2752034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8" name="Freeform 77">
              <a:extLst>
                <a:ext uri="{FF2B5EF4-FFF2-40B4-BE49-F238E27FC236}">
                  <a16:creationId xmlns:a16="http://schemas.microsoft.com/office/drawing/2014/main" id="{0486529D-59C1-F54C-9C29-A95A26E13DE8}"/>
                </a:ext>
              </a:extLst>
            </p:cNvPr>
            <p:cNvSpPr/>
            <p:nvPr userDrawn="1"/>
          </p:nvSpPr>
          <p:spPr>
            <a:xfrm>
              <a:off x="0" y="-1"/>
              <a:ext cx="9141087" cy="5155928"/>
            </a:xfrm>
            <a:custGeom>
              <a:avLst/>
              <a:gdLst>
                <a:gd name="connsiteX0" fmla="*/ 1526153 w 9141087"/>
                <a:gd name="connsiteY0" fmla="*/ 0 h 5155928"/>
                <a:gd name="connsiteX1" fmla="*/ 9141087 w 9141087"/>
                <a:gd name="connsiteY1" fmla="*/ 0 h 5155928"/>
                <a:gd name="connsiteX2" fmla="*/ 9141087 w 9141087"/>
                <a:gd name="connsiteY2" fmla="*/ 5154827 h 5155928"/>
                <a:gd name="connsiteX3" fmla="*/ 0 w 9141087"/>
                <a:gd name="connsiteY3" fmla="*/ 5154827 h 5155928"/>
                <a:gd name="connsiteX4" fmla="*/ 0 w 9141087"/>
                <a:gd name="connsiteY4" fmla="*/ 5146451 h 5155928"/>
                <a:gd name="connsiteX5" fmla="*/ 75637 w 9141087"/>
                <a:gd name="connsiteY5" fmla="*/ 5154368 h 5155928"/>
                <a:gd name="connsiteX6" fmla="*/ 2058507 w 9141087"/>
                <a:gd name="connsiteY6" fmla="*/ 4098986 h 5155928"/>
                <a:gd name="connsiteX7" fmla="*/ 2157322 w 9141087"/>
                <a:gd name="connsiteY7" fmla="*/ 3961433 h 5155928"/>
                <a:gd name="connsiteX8" fmla="*/ 2164242 w 9141087"/>
                <a:gd name="connsiteY8" fmla="*/ 3962746 h 5155928"/>
                <a:gd name="connsiteX9" fmla="*/ 2202530 w 9141087"/>
                <a:gd name="connsiteY9" fmla="*/ 3971148 h 5155928"/>
                <a:gd name="connsiteX10" fmla="*/ 2280575 w 9141087"/>
                <a:gd name="connsiteY10" fmla="*/ 3984804 h 5155928"/>
                <a:gd name="connsiteX11" fmla="*/ 2326734 w 9141087"/>
                <a:gd name="connsiteY11" fmla="*/ 3993557 h 5155928"/>
                <a:gd name="connsiteX12" fmla="*/ 2326992 w 9141087"/>
                <a:gd name="connsiteY12" fmla="*/ 3992927 h 5155928"/>
                <a:gd name="connsiteX13" fmla="*/ 2387013 w 9141087"/>
                <a:gd name="connsiteY13" fmla="*/ 4003429 h 5155928"/>
                <a:gd name="connsiteX14" fmla="*/ 3145582 w 9141087"/>
                <a:gd name="connsiteY14" fmla="*/ 3885282 h 5155928"/>
                <a:gd name="connsiteX15" fmla="*/ 2630604 w 9141087"/>
                <a:gd name="connsiteY15" fmla="*/ 3157424 h 5155928"/>
                <a:gd name="connsiteX16" fmla="*/ 2590729 w 9141087"/>
                <a:gd name="connsiteY16" fmla="*/ 3127515 h 5155928"/>
                <a:gd name="connsiteX17" fmla="*/ 2667774 w 9141087"/>
                <a:gd name="connsiteY17" fmla="*/ 2889009 h 5155928"/>
                <a:gd name="connsiteX18" fmla="*/ 1719839 w 9141087"/>
                <a:gd name="connsiteY18" fmla="*/ 73550 h 5155928"/>
                <a:gd name="connsiteX19" fmla="*/ 1526153 w 9141087"/>
                <a:gd name="connsiteY19" fmla="*/ 0 h 51559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9141087" h="5155928">
                  <a:moveTo>
                    <a:pt x="1526153" y="0"/>
                  </a:moveTo>
                  <a:lnTo>
                    <a:pt x="9141087" y="0"/>
                  </a:lnTo>
                  <a:lnTo>
                    <a:pt x="9141087" y="5154827"/>
                  </a:lnTo>
                  <a:lnTo>
                    <a:pt x="0" y="5154827"/>
                  </a:lnTo>
                  <a:lnTo>
                    <a:pt x="0" y="5146451"/>
                  </a:lnTo>
                  <a:lnTo>
                    <a:pt x="75637" y="5154368"/>
                  </a:lnTo>
                  <a:cubicBezTo>
                    <a:pt x="776345" y="5184094"/>
                    <a:pt x="1521473" y="4787639"/>
                    <a:pt x="2058507" y="4098986"/>
                  </a:cubicBezTo>
                  <a:lnTo>
                    <a:pt x="2157322" y="3961433"/>
                  </a:lnTo>
                  <a:lnTo>
                    <a:pt x="2164242" y="3962746"/>
                  </a:lnTo>
                  <a:lnTo>
                    <a:pt x="2202530" y="3971148"/>
                  </a:lnTo>
                  <a:lnTo>
                    <a:pt x="2280575" y="3984804"/>
                  </a:lnTo>
                  <a:lnTo>
                    <a:pt x="2326734" y="3993557"/>
                  </a:lnTo>
                  <a:lnTo>
                    <a:pt x="2326992" y="3992927"/>
                  </a:lnTo>
                  <a:lnTo>
                    <a:pt x="2387013" y="4003429"/>
                  </a:lnTo>
                  <a:cubicBezTo>
                    <a:pt x="2799150" y="4065178"/>
                    <a:pt x="3079131" y="4031158"/>
                    <a:pt x="3145582" y="3885282"/>
                  </a:cubicBezTo>
                  <a:cubicBezTo>
                    <a:pt x="3218973" y="3724445"/>
                    <a:pt x="3017460" y="3460150"/>
                    <a:pt x="2630604" y="3157424"/>
                  </a:cubicBezTo>
                  <a:lnTo>
                    <a:pt x="2590729" y="3127515"/>
                  </a:lnTo>
                  <a:lnTo>
                    <a:pt x="2667774" y="2889009"/>
                  </a:lnTo>
                  <a:cubicBezTo>
                    <a:pt x="3005732" y="1683964"/>
                    <a:pt x="2631698" y="490305"/>
                    <a:pt x="1719839" y="73550"/>
                  </a:cubicBezTo>
                  <a:lnTo>
                    <a:pt x="1526153" y="0"/>
                  </a:lnTo>
                  <a:close/>
                </a:path>
              </a:pathLst>
            </a:custGeom>
            <a:grpFill/>
            <a:ln w="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9" name="Freeform 78">
              <a:extLst>
                <a:ext uri="{FF2B5EF4-FFF2-40B4-BE49-F238E27FC236}">
                  <a16:creationId xmlns:a16="http://schemas.microsoft.com/office/drawing/2014/main" id="{5A7C4EAA-15CA-B247-A4DF-3A5765D3B2A3}"/>
                </a:ext>
              </a:extLst>
            </p:cNvPr>
            <p:cNvSpPr/>
            <p:nvPr userDrawn="1"/>
          </p:nvSpPr>
          <p:spPr>
            <a:xfrm>
              <a:off x="0" y="3174823"/>
              <a:ext cx="1677049" cy="1665275"/>
            </a:xfrm>
            <a:custGeom>
              <a:avLst/>
              <a:gdLst>
                <a:gd name="connsiteX0" fmla="*/ 0 w 1677049"/>
                <a:gd name="connsiteY0" fmla="*/ 0 h 1665275"/>
                <a:gd name="connsiteX1" fmla="*/ 55062 w 1677049"/>
                <a:gd name="connsiteY1" fmla="*/ 27525 h 1665275"/>
                <a:gd name="connsiteX2" fmla="*/ 314915 w 1677049"/>
                <a:gd name="connsiteY2" fmla="*/ 149684 h 1665275"/>
                <a:gd name="connsiteX3" fmla="*/ 1331241 w 1677049"/>
                <a:gd name="connsiteY3" fmla="*/ 555564 h 1665275"/>
                <a:gd name="connsiteX4" fmla="*/ 1521376 w 1677049"/>
                <a:gd name="connsiteY4" fmla="*/ 617362 h 1665275"/>
                <a:gd name="connsiteX5" fmla="*/ 1521140 w 1677049"/>
                <a:gd name="connsiteY5" fmla="*/ 617775 h 1665275"/>
                <a:gd name="connsiteX6" fmla="*/ 1540381 w 1677049"/>
                <a:gd name="connsiteY6" fmla="*/ 623539 h 1665275"/>
                <a:gd name="connsiteX7" fmla="*/ 1566219 w 1677049"/>
                <a:gd name="connsiteY7" fmla="*/ 631937 h 1665275"/>
                <a:gd name="connsiteX8" fmla="*/ 1666079 w 1677049"/>
                <a:gd name="connsiteY8" fmla="*/ 661195 h 1665275"/>
                <a:gd name="connsiteX9" fmla="*/ 1677049 w 1677049"/>
                <a:gd name="connsiteY9" fmla="*/ 664481 h 1665275"/>
                <a:gd name="connsiteX10" fmla="*/ 1667186 w 1677049"/>
                <a:gd name="connsiteY10" fmla="*/ 678371 h 1665275"/>
                <a:gd name="connsiteX11" fmla="*/ 58278 w 1677049"/>
                <a:gd name="connsiteY11" fmla="*/ 1663563 h 1665275"/>
                <a:gd name="connsiteX12" fmla="*/ 0 w 1677049"/>
                <a:gd name="connsiteY12" fmla="*/ 1665275 h 1665275"/>
                <a:gd name="connsiteX13" fmla="*/ 0 w 1677049"/>
                <a:gd name="connsiteY13" fmla="*/ 0 h 1665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1677049" h="1665275">
                  <a:moveTo>
                    <a:pt x="0" y="0"/>
                  </a:moveTo>
                  <a:lnTo>
                    <a:pt x="55062" y="27525"/>
                  </a:lnTo>
                  <a:cubicBezTo>
                    <a:pt x="140029" y="68726"/>
                    <a:pt x="226710" y="109496"/>
                    <a:pt x="314915" y="149684"/>
                  </a:cubicBezTo>
                  <a:cubicBezTo>
                    <a:pt x="667741" y="310496"/>
                    <a:pt x="1011578" y="446790"/>
                    <a:pt x="1331241" y="555564"/>
                  </a:cubicBezTo>
                  <a:lnTo>
                    <a:pt x="1521376" y="617362"/>
                  </a:lnTo>
                  <a:lnTo>
                    <a:pt x="1521140" y="617775"/>
                  </a:lnTo>
                  <a:lnTo>
                    <a:pt x="1540381" y="623539"/>
                  </a:lnTo>
                  <a:lnTo>
                    <a:pt x="1566219" y="631937"/>
                  </a:lnTo>
                  <a:lnTo>
                    <a:pt x="1666079" y="661195"/>
                  </a:lnTo>
                  <a:lnTo>
                    <a:pt x="1677049" y="664481"/>
                  </a:lnTo>
                  <a:lnTo>
                    <a:pt x="1667186" y="678371"/>
                  </a:lnTo>
                  <a:cubicBezTo>
                    <a:pt x="1224914" y="1253212"/>
                    <a:pt x="632916" y="1612206"/>
                    <a:pt x="58278" y="1663563"/>
                  </a:cubicBezTo>
                  <a:lnTo>
                    <a:pt x="0" y="1665275"/>
                  </a:lnTo>
                  <a:lnTo>
                    <a:pt x="0" y="0"/>
                  </a:lnTo>
                  <a:close/>
                </a:path>
              </a:pathLst>
            </a:custGeom>
            <a:grpFill/>
            <a:ln w="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0" name="Freeform 79">
              <a:extLst>
                <a:ext uri="{FF2B5EF4-FFF2-40B4-BE49-F238E27FC236}">
                  <a16:creationId xmlns:a16="http://schemas.microsoft.com/office/drawing/2014/main" id="{73FCA222-E6B9-6C49-932E-60FCB5D8C5DD}"/>
                </a:ext>
              </a:extLst>
            </p:cNvPr>
            <p:cNvSpPr/>
            <p:nvPr userDrawn="1"/>
          </p:nvSpPr>
          <p:spPr>
            <a:xfrm>
              <a:off x="2376848" y="3253687"/>
              <a:ext cx="343930" cy="361770"/>
            </a:xfrm>
            <a:custGeom>
              <a:avLst/>
              <a:gdLst>
                <a:gd name="connsiteX0" fmla="*/ 163744 w 343930"/>
                <a:gd name="connsiteY0" fmla="*/ 0 h 361770"/>
                <a:gd name="connsiteX1" fmla="*/ 178396 w 343930"/>
                <a:gd name="connsiteY1" fmla="*/ 13750 h 361770"/>
                <a:gd name="connsiteX2" fmla="*/ 337605 w 343930"/>
                <a:gd name="connsiteY2" fmla="*/ 297178 h 361770"/>
                <a:gd name="connsiteX3" fmla="*/ 189169 w 343930"/>
                <a:gd name="connsiteY3" fmla="*/ 361598 h 361770"/>
                <a:gd name="connsiteX4" fmla="*/ 101228 w 343930"/>
                <a:gd name="connsiteY4" fmla="*/ 361770 h 361770"/>
                <a:gd name="connsiteX5" fmla="*/ 94227 w 343930"/>
                <a:gd name="connsiteY5" fmla="*/ 361237 h 361770"/>
                <a:gd name="connsiteX6" fmla="*/ 4676 w 343930"/>
                <a:gd name="connsiteY6" fmla="*/ 352915 h 361770"/>
                <a:gd name="connsiteX7" fmla="*/ 0 w 343930"/>
                <a:gd name="connsiteY7" fmla="*/ 352321 h 361770"/>
                <a:gd name="connsiteX8" fmla="*/ 101987 w 343930"/>
                <a:gd name="connsiteY8" fmla="*/ 150236 h 361770"/>
                <a:gd name="connsiteX9" fmla="*/ 163744 w 343930"/>
                <a:gd name="connsiteY9" fmla="*/ 0 h 3617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3930" h="361770">
                  <a:moveTo>
                    <a:pt x="163744" y="0"/>
                  </a:moveTo>
                  <a:lnTo>
                    <a:pt x="178396" y="13750"/>
                  </a:lnTo>
                  <a:cubicBezTo>
                    <a:pt x="304317" y="138942"/>
                    <a:pt x="364544" y="238018"/>
                    <a:pt x="337605" y="297178"/>
                  </a:cubicBezTo>
                  <a:cubicBezTo>
                    <a:pt x="320278" y="335262"/>
                    <a:pt x="269017" y="356259"/>
                    <a:pt x="189169" y="361598"/>
                  </a:cubicBezTo>
                  <a:lnTo>
                    <a:pt x="101228" y="361770"/>
                  </a:lnTo>
                  <a:lnTo>
                    <a:pt x="94227" y="361237"/>
                  </a:lnTo>
                  <a:lnTo>
                    <a:pt x="4676" y="352915"/>
                  </a:lnTo>
                  <a:lnTo>
                    <a:pt x="0" y="352321"/>
                  </a:lnTo>
                  <a:lnTo>
                    <a:pt x="101987" y="150236"/>
                  </a:lnTo>
                  <a:lnTo>
                    <a:pt x="163744" y="0"/>
                  </a:lnTo>
                  <a:close/>
                </a:path>
              </a:pathLst>
            </a:custGeom>
            <a:grpFill/>
            <a:ln w="51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b="0" i="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5B689345-0E5B-4961-BFA5-D74794CC737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51920" y="2704935"/>
            <a:ext cx="4785668" cy="874927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just">
              <a:buNone/>
              <a:defRPr sz="280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Section Title</a:t>
            </a:r>
          </a:p>
        </p:txBody>
      </p:sp>
      <p:sp>
        <p:nvSpPr>
          <p:cNvPr id="12" name="Text Placeholder 4">
            <a:extLst>
              <a:ext uri="{FF2B5EF4-FFF2-40B4-BE49-F238E27FC236}">
                <a16:creationId xmlns:a16="http://schemas.microsoft.com/office/drawing/2014/main" id="{A6B88576-B387-417A-9787-6A314FE149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851920" y="3661942"/>
            <a:ext cx="4785668" cy="349968"/>
          </a:xfrm>
          <a:prstGeom prst="rect">
            <a:avLst/>
          </a:prstGeom>
          <a:ln>
            <a:noFill/>
          </a:ln>
        </p:spPr>
        <p:txBody>
          <a:bodyPr wrap="square" lIns="0">
            <a:noAutofit/>
          </a:bodyPr>
          <a:lstStyle>
            <a:lvl1pPr marL="0" indent="0" algn="l" defTabSz="363800">
              <a:lnSpc>
                <a:spcPct val="93000"/>
              </a:lnSpc>
              <a:buNone/>
              <a:defRPr lang="en-GB" sz="1800" dirty="0">
                <a:solidFill>
                  <a:srgbClr val="FFFFFF"/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</a:lstStyle>
          <a:p>
            <a:pPr marL="0" lvl="0" indent="0" defTabSz="363800">
              <a:lnSpc>
                <a:spcPct val="93000"/>
              </a:lnSpc>
              <a:buNone/>
            </a:pPr>
            <a:r>
              <a:rPr lang="en-US" dirty="0"/>
              <a:t>Subtitle</a:t>
            </a:r>
            <a:endParaRPr lang="en-GB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D7E07E-BB8C-4881-A45D-5CE30F35E40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lum bright="100000"/>
          </a:blip>
          <a:srcRect b="52284"/>
          <a:stretch/>
        </p:blipFill>
        <p:spPr>
          <a:xfrm>
            <a:off x="3851920" y="1283159"/>
            <a:ext cx="3100868" cy="85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0346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2880">
          <p15:clr>
            <a:srgbClr val="FBAE40"/>
          </p15:clr>
        </p15:guide>
        <p15:guide id="3" pos="2426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3">
            <a:extLst>
              <a:ext uri="{FF2B5EF4-FFF2-40B4-BE49-F238E27FC236}">
                <a16:creationId xmlns:a16="http://schemas.microsoft.com/office/drawing/2014/main" id="{22932854-4032-2042-B2A7-CAC3040794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4">
            <a:extLst>
              <a:ext uri="{FF2B5EF4-FFF2-40B4-BE49-F238E27FC236}">
                <a16:creationId xmlns:a16="http://schemas.microsoft.com/office/drawing/2014/main" id="{6A601E91-1DE9-6E40-B1A6-EA79B046D4E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500063" y="1321548"/>
            <a:ext cx="8137525" cy="2913447"/>
          </a:xfrm>
        </p:spPr>
        <p:txBody>
          <a:bodyPr/>
          <a:lstStyle>
            <a:lvl1pPr marL="0" indent="0" algn="l">
              <a:spcBef>
                <a:spcPts val="0"/>
              </a:spcBef>
              <a:spcAft>
                <a:spcPts val="600"/>
              </a:spcAft>
              <a:buNone/>
              <a:defRPr/>
            </a:lvl1pPr>
            <a:lvl2pPr marL="277813" indent="0" algn="l">
              <a:buNone/>
              <a:defRPr/>
            </a:lvl2pPr>
            <a:lvl3pPr marL="547688" indent="0" algn="l">
              <a:buNone/>
              <a:defRPr/>
            </a:lvl3pPr>
            <a:lvl4pPr marL="815975" indent="0" algn="l">
              <a:buNone/>
              <a:defRPr/>
            </a:lvl4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AB6443E-3DD6-0D48-94B8-D7DD1B67613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00062" y="915566"/>
            <a:ext cx="8137525" cy="32385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7C0B51-2590-4977-8BCF-5BC1B1C0A5B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940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500063" y="1014414"/>
            <a:ext cx="5800129" cy="32131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[image/icon/logo box]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6444208" y="1014414"/>
            <a:ext cx="2193380" cy="3213100"/>
          </a:xfrm>
          <a:prstGeom prst="rect">
            <a:avLst/>
          </a:prstGeom>
        </p:spPr>
        <p:txBody>
          <a:bodyPr vert="horz" tIns="0" rIns="0" bIns="0" anchor="t"/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[image text]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7291C38-6307-7D44-9B10-00CDF2E6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CC3B6D4-4DC9-4D12-8D95-806CE8586CA7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41599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3"/>
          <p:cNvSpPr>
            <a:spLocks noGrp="1"/>
          </p:cNvSpPr>
          <p:nvPr>
            <p:ph type="pic" sz="quarter" idx="11" hasCustomPrompt="1"/>
          </p:nvPr>
        </p:nvSpPr>
        <p:spPr>
          <a:xfrm>
            <a:off x="500063" y="1014413"/>
            <a:ext cx="8137525" cy="2781300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[image/icon/logo box]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3" hasCustomPrompt="1"/>
          </p:nvPr>
        </p:nvSpPr>
        <p:spPr>
          <a:xfrm>
            <a:off x="499233" y="3812367"/>
            <a:ext cx="8145533" cy="422628"/>
          </a:xfrm>
          <a:prstGeom prst="rect">
            <a:avLst/>
          </a:prstGeom>
        </p:spPr>
        <p:txBody>
          <a:bodyPr vert="horz" tIns="0" rIns="0" bIns="0" anchor="ctr"/>
          <a:lstStyle>
            <a:lvl1pPr marL="0" indent="0" algn="ctr">
              <a:buNone/>
              <a:defRPr sz="16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[image caption]</a:t>
            </a: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7291C38-6307-7D44-9B10-00CDF2E6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F73EF494-034D-44F8-A974-C98E1DDFD871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18660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3">
            <a:extLst>
              <a:ext uri="{FF2B5EF4-FFF2-40B4-BE49-F238E27FC236}">
                <a16:creationId xmlns:a16="http://schemas.microsoft.com/office/drawing/2014/main" id="{67291C38-6307-7D44-9B10-00CDF2E6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BD2E2A0-ACED-0A47-9B9C-66FCC582C9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24698" y="1015676"/>
            <a:ext cx="3907238" cy="278003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[image/icon/logo box]</a:t>
            </a:r>
            <a:endParaRPr lang="en-US" dirty="0"/>
          </a:p>
        </p:txBody>
      </p:sp>
      <p:sp>
        <p:nvSpPr>
          <p:cNvPr id="12" name="Text Placeholder 5">
            <a:extLst>
              <a:ext uri="{FF2B5EF4-FFF2-40B4-BE49-F238E27FC236}">
                <a16:creationId xmlns:a16="http://schemas.microsoft.com/office/drawing/2014/main" id="{4401D111-1A4C-BE4F-8DE5-C2A874A7036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724698" y="3823714"/>
            <a:ext cx="3915473" cy="403603"/>
          </a:xfrm>
          <a:prstGeom prst="rect">
            <a:avLst/>
          </a:prstGeom>
        </p:spPr>
        <p:txBody>
          <a:bodyPr vert="horz" tIns="0" rIns="0" bIns="0"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[image caption]</a:t>
            </a:r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BD2E2A0-ACED-0A47-9B9C-66FCC582C9B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8231" y="1015676"/>
            <a:ext cx="3927244" cy="2780038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[image/icon/logo box]</a:t>
            </a:r>
            <a:endParaRPr lang="en-US" dirty="0"/>
          </a:p>
        </p:txBody>
      </p:sp>
      <p:sp>
        <p:nvSpPr>
          <p:cNvPr id="16" name="Text Placeholder 5">
            <a:extLst>
              <a:ext uri="{FF2B5EF4-FFF2-40B4-BE49-F238E27FC236}">
                <a16:creationId xmlns:a16="http://schemas.microsoft.com/office/drawing/2014/main" id="{4401D111-1A4C-BE4F-8DE5-C2A874A7036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07558" y="3821321"/>
            <a:ext cx="3915473" cy="403603"/>
          </a:xfrm>
          <a:prstGeom prst="rect">
            <a:avLst/>
          </a:prstGeom>
        </p:spPr>
        <p:txBody>
          <a:bodyPr vert="horz" tIns="0" rIns="0" bIns="0" anchor="ctr"/>
          <a:lstStyle>
            <a:lvl1pPr marL="0" indent="0" algn="ctr">
              <a:buNone/>
              <a:defRPr sz="1400">
                <a:solidFill>
                  <a:schemeClr val="bg2"/>
                </a:solidFill>
              </a:defRPr>
            </a:lvl1pPr>
          </a:lstStyle>
          <a:p>
            <a:pPr lvl="0"/>
            <a:r>
              <a:rPr lang="en-US" dirty="0"/>
              <a:t>[image caption]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07B79C-D28E-4C15-972E-338680BEC6F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25514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mages with Captions and Detai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39A0F972-6BC7-42BC-AFE5-97C86679B87E}"/>
              </a:ext>
            </a:extLst>
          </p:cNvPr>
          <p:cNvSpPr/>
          <p:nvPr userDrawn="1"/>
        </p:nvSpPr>
        <p:spPr>
          <a:xfrm>
            <a:off x="508231" y="2877621"/>
            <a:ext cx="3927244" cy="13465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B259A0-C5BF-4615-9DF0-1C33FC6423D9}"/>
              </a:ext>
            </a:extLst>
          </p:cNvPr>
          <p:cNvSpPr/>
          <p:nvPr userDrawn="1"/>
        </p:nvSpPr>
        <p:spPr>
          <a:xfrm>
            <a:off x="4732548" y="2877621"/>
            <a:ext cx="3899388" cy="1346528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67291C38-6307-7D44-9B10-00CDF2E61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9"/>
            <a:ext cx="8137525" cy="55879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9BD2E2A0-ACED-0A47-9B9C-66FCC582C9B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4724698" y="1015675"/>
            <a:ext cx="3907238" cy="1861127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[image/icon/logo box]</a:t>
            </a:r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9BD2E2A0-ACED-0A47-9B9C-66FCC582C9BA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508231" y="1015675"/>
            <a:ext cx="3927244" cy="1871973"/>
          </a:xfrm>
          <a:prstGeom prst="rect">
            <a:avLst/>
          </a:prstGeom>
        </p:spPr>
        <p:txBody>
          <a:bodyPr vert="horz" anchor="ctr"/>
          <a:lstStyle>
            <a:lvl1pPr marL="0" indent="0" algn="ctr">
              <a:buNone/>
              <a:defRPr/>
            </a:lvl1pPr>
          </a:lstStyle>
          <a:p>
            <a:r>
              <a:rPr lang="en-GB" dirty="0"/>
              <a:t>[image/icon/logo box]</a:t>
            </a:r>
            <a:endParaRPr lang="en-US" dirty="0"/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A007B79C-D28E-4C15-972E-338680BEC6F8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de-CH" smtClean="0"/>
              <a:t>MPH U&amp;G: Lärm und Gesundheit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6C13FF-C155-4919-8919-34228E9F85C2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84213" y="3021837"/>
            <a:ext cx="3600450" cy="121285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666E5765-AFF9-454D-B3E4-B95BB4B1525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879732" y="3021837"/>
            <a:ext cx="3600450" cy="121285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8A56BEC-90D2-435D-8367-0E3A5F8262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508231" y="2373565"/>
            <a:ext cx="3927244" cy="503237"/>
          </a:xfrm>
          <a:solidFill>
            <a:schemeClr val="accent3">
              <a:alpha val="80000"/>
            </a:schemeClr>
          </a:solidFill>
        </p:spPr>
        <p:txBody>
          <a:bodyPr lIns="180000" anchor="ctr"/>
          <a:lstStyle>
            <a:lvl1pPr marL="0" indent="0">
              <a:buNone/>
              <a:defRPr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94F963DD-B50B-4248-9374-A146E531485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732548" y="2373565"/>
            <a:ext cx="3899388" cy="503237"/>
          </a:xfrm>
          <a:solidFill>
            <a:schemeClr val="accent3">
              <a:alpha val="80000"/>
            </a:schemeClr>
          </a:solidFill>
        </p:spPr>
        <p:txBody>
          <a:bodyPr lIns="180000" anchor="ctr"/>
          <a:lstStyle>
            <a:lvl1pPr marL="0" indent="0">
              <a:buNone/>
              <a:defRPr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</p:spTree>
    <p:extLst>
      <p:ext uri="{BB962C8B-B14F-4D97-AF65-F5344CB8AC3E}">
        <p14:creationId xmlns:p14="http://schemas.microsoft.com/office/powerpoint/2010/main" val="2124978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B4C3202-59EE-2340-B38A-4E5E3A2DD1D8}"/>
              </a:ext>
            </a:extLst>
          </p:cNvPr>
          <p:cNvCxnSpPr>
            <a:cxnSpLocks/>
          </p:cNvCxnSpPr>
          <p:nvPr userDrawn="1"/>
        </p:nvCxnSpPr>
        <p:spPr>
          <a:xfrm>
            <a:off x="8339862" y="4728567"/>
            <a:ext cx="0" cy="264922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974FA6C-9F76-7940-ABD6-8AE29935C5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0063" y="1014413"/>
            <a:ext cx="8137524" cy="321310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7C86E9-FDA0-4C4D-A68F-6E3891ABEC3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1"/>
          <a:srcRect b="52800"/>
          <a:stretch/>
        </p:blipFill>
        <p:spPr>
          <a:xfrm>
            <a:off x="512661" y="4673626"/>
            <a:ext cx="1114768" cy="304593"/>
          </a:xfrm>
          <a:prstGeom prst="rect">
            <a:avLst/>
          </a:prstGeom>
        </p:spPr>
      </p:pic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8EFF88D6-3D0D-1241-9CCB-64DB5A04A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413" y="274639"/>
            <a:ext cx="8137524" cy="5691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0FF72EFF-3818-A84D-9FE0-75D8DA6E4628}"/>
              </a:ext>
            </a:extLst>
          </p:cNvPr>
          <p:cNvGrpSpPr/>
          <p:nvPr userDrawn="1"/>
        </p:nvGrpSpPr>
        <p:grpSpPr>
          <a:xfrm>
            <a:off x="3175" y="5071254"/>
            <a:ext cx="9144000" cy="78318"/>
            <a:chOff x="0" y="5071254"/>
            <a:chExt cx="9144000" cy="7831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38F6AEB-C8E8-484E-A2FA-B4059C66469D}"/>
                </a:ext>
              </a:extLst>
            </p:cNvPr>
            <p:cNvSpPr/>
            <p:nvPr userDrawn="1"/>
          </p:nvSpPr>
          <p:spPr>
            <a:xfrm>
              <a:off x="0" y="5071254"/>
              <a:ext cx="2016000" cy="78318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Simplon Norm" panose="020B0500030000000000" pitchFamily="34" charset="77"/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6526F9B-5CAE-264E-9860-A2CFEE02BB56}"/>
                </a:ext>
              </a:extLst>
            </p:cNvPr>
            <p:cNvSpPr/>
            <p:nvPr userDrawn="1"/>
          </p:nvSpPr>
          <p:spPr>
            <a:xfrm>
              <a:off x="2016000" y="5071254"/>
              <a:ext cx="7128000" cy="78318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0" i="0" dirty="0">
                <a:latin typeface="Simplon Norm" panose="020B0500030000000000" pitchFamily="34" charset="77"/>
              </a:endParaRPr>
            </a:p>
          </p:txBody>
        </p:sp>
      </p:grp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4FF4896-1C74-471F-B1D7-D03465CE2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06412" y="4241819"/>
            <a:ext cx="8124917" cy="386218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CH" dirty="0" smtClean="0"/>
              <a:t>MPH U&amp;G: Lärm und Gesundheit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0AADC478-0D1F-4E10-932D-F91CE6CE0C53}"/>
              </a:ext>
            </a:extLst>
          </p:cNvPr>
          <p:cNvSpPr txBox="1">
            <a:spLocks/>
          </p:cNvSpPr>
          <p:nvPr userDrawn="1"/>
        </p:nvSpPr>
        <p:spPr>
          <a:xfrm>
            <a:off x="8452674" y="4749040"/>
            <a:ext cx="191263" cy="290924"/>
          </a:xfrm>
          <a:prstGeom prst="rect">
            <a:avLst/>
          </a:prstGeom>
        </p:spPr>
        <p:txBody>
          <a:bodyPr vert="horz" lIns="0" tIns="45720" rIns="0" bIns="45720" rtlCol="0" anchor="ctr"/>
          <a:lstStyle>
            <a:lvl1pPr algn="r" defTabSz="363800">
              <a:lnSpc>
                <a:spcPct val="93000"/>
              </a:lnSpc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Calibri"/>
                <a:cs typeface="Arial" panose="020B0604020202020204" pitchFamily="34" charset="0"/>
                <a:sym typeface="Calibri"/>
              </a:defRPr>
            </a:lvl1pPr>
            <a:lvl2pPr indent="370225" defTabSz="363800">
              <a:lnSpc>
                <a:spcPct val="93000"/>
              </a:lnSpc>
              <a:defRPr>
                <a:latin typeface="Calibri"/>
                <a:ea typeface="Calibri"/>
                <a:cs typeface="Calibri"/>
                <a:sym typeface="Calibri"/>
              </a:defRPr>
            </a:lvl2pPr>
            <a:lvl3pPr indent="740451" defTabSz="363800">
              <a:lnSpc>
                <a:spcPct val="93000"/>
              </a:lnSpc>
              <a:defRPr>
                <a:latin typeface="Calibri"/>
                <a:ea typeface="Calibri"/>
                <a:cs typeface="Calibri"/>
                <a:sym typeface="Calibri"/>
              </a:defRPr>
            </a:lvl3pPr>
            <a:lvl4pPr indent="1110679" defTabSz="363800">
              <a:lnSpc>
                <a:spcPct val="93000"/>
              </a:lnSpc>
              <a:defRPr>
                <a:latin typeface="Calibri"/>
                <a:ea typeface="Calibri"/>
                <a:cs typeface="Calibri"/>
                <a:sym typeface="Calibri"/>
              </a:defRPr>
            </a:lvl4pPr>
            <a:lvl5pPr indent="1480905" defTabSz="363800">
              <a:lnSpc>
                <a:spcPct val="93000"/>
              </a:lnSpc>
              <a:defRPr>
                <a:latin typeface="Calibri"/>
                <a:ea typeface="Calibri"/>
                <a:cs typeface="Calibri"/>
                <a:sym typeface="Calibri"/>
              </a:defRPr>
            </a:lvl5pPr>
            <a:lvl6pPr indent="1851132" defTabSz="363800">
              <a:lnSpc>
                <a:spcPct val="93000"/>
              </a:lnSpc>
              <a:defRPr>
                <a:latin typeface="Calibri"/>
                <a:ea typeface="Calibri"/>
                <a:cs typeface="Calibri"/>
                <a:sym typeface="Calibri"/>
              </a:defRPr>
            </a:lvl6pPr>
            <a:lvl7pPr indent="2221358" defTabSz="363800">
              <a:lnSpc>
                <a:spcPct val="93000"/>
              </a:lnSpc>
              <a:defRPr>
                <a:latin typeface="Calibri"/>
                <a:ea typeface="Calibri"/>
                <a:cs typeface="Calibri"/>
                <a:sym typeface="Calibri"/>
              </a:defRPr>
            </a:lvl7pPr>
            <a:lvl8pPr indent="2591585" defTabSz="363800">
              <a:lnSpc>
                <a:spcPct val="93000"/>
              </a:lnSpc>
              <a:defRPr>
                <a:latin typeface="Calibri"/>
                <a:ea typeface="Calibri"/>
                <a:cs typeface="Calibri"/>
                <a:sym typeface="Calibri"/>
              </a:defRPr>
            </a:lvl8pPr>
            <a:lvl9pPr indent="2961812" defTabSz="363800">
              <a:lnSpc>
                <a:spcPct val="93000"/>
              </a:lnSpc>
              <a:defRPr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algn="r"/>
            <a:fld id="{F3EC332E-FB62-3242-BB6A-EC0EFC19912F}" type="slidenum">
              <a:rPr lang="en-US" smtClean="0"/>
              <a:pPr algn="r"/>
              <a:t>‹#›</a:t>
            </a:fld>
            <a:endParaRPr lang="en-US" dirty="0"/>
          </a:p>
        </p:txBody>
      </p:sp>
      <p:sp>
        <p:nvSpPr>
          <p:cNvPr id="13" name="Footer Placeholder 3">
            <a:extLst>
              <a:ext uri="{FF2B5EF4-FFF2-40B4-BE49-F238E27FC236}">
                <a16:creationId xmlns:a16="http://schemas.microsoft.com/office/drawing/2014/main" id="{5FA2C01E-D7C1-4136-B16E-E0E3E44A9967}"/>
              </a:ext>
            </a:extLst>
          </p:cNvPr>
          <p:cNvSpPr txBox="1">
            <a:spLocks/>
          </p:cNvSpPr>
          <p:nvPr userDrawn="1"/>
        </p:nvSpPr>
        <p:spPr>
          <a:xfrm>
            <a:off x="1919427" y="4673630"/>
            <a:ext cx="6264696" cy="444382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en-US"/>
            </a:defPPr>
            <a:lvl1pPr marL="0" algn="l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CH" sz="900" b="0" i="0" u="none" strike="noStrike" kern="1200" baseline="0" dirty="0" smtClean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 Schutzverband ZRH</a:t>
            </a:r>
            <a:r>
              <a:rPr lang="de-CH" altLang="de-DE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, 23.11.2022</a:t>
            </a:r>
            <a:r>
              <a:rPr lang="en-US" sz="900" b="0" i="0" kern="1200" baseline="0" dirty="0" smtClean="0">
                <a:solidFill>
                  <a:schemeClr val="tx1">
                    <a:tint val="7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 </a:t>
            </a:r>
            <a:r>
              <a:rPr lang="en-US" sz="900" b="0" i="0" kern="1200" baseline="0" dirty="0" smtClean="0">
                <a:solidFill>
                  <a:schemeClr val="tx1">
                    <a:tint val="7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Calibri"/>
              </a:rPr>
              <a:t>				Martin Röösli				</a:t>
            </a:r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2337968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82" r:id="rId2"/>
    <p:sldLayoutId id="2147483823" r:id="rId3"/>
    <p:sldLayoutId id="2147483783" r:id="rId4"/>
    <p:sldLayoutId id="2147483825" r:id="rId5"/>
    <p:sldLayoutId id="2147483801" r:id="rId6"/>
    <p:sldLayoutId id="2147483802" r:id="rId7"/>
    <p:sldLayoutId id="2147483804" r:id="rId8"/>
    <p:sldLayoutId id="2147483827" r:id="rId9"/>
    <p:sldLayoutId id="2147483803" r:id="rId10"/>
    <p:sldLayoutId id="2147483737" r:id="rId11"/>
    <p:sldLayoutId id="2147483806" r:id="rId12"/>
    <p:sldLayoutId id="2147483744" r:id="rId13"/>
    <p:sldLayoutId id="2147483826" r:id="rId14"/>
    <p:sldLayoutId id="2147483824" r:id="rId15"/>
    <p:sldLayoutId id="2147483793" r:id="rId16"/>
    <p:sldLayoutId id="2147483818" r:id="rId17"/>
    <p:sldLayoutId id="2147483807" r:id="rId18"/>
    <p:sldLayoutId id="2147483810" r:id="rId19"/>
    <p:sldLayoutId id="2147483809" r:id="rId20"/>
    <p:sldLayoutId id="2147483828" r:id="rId21"/>
    <p:sldLayoutId id="2147483811" r:id="rId22"/>
    <p:sldLayoutId id="2147483830" r:id="rId23"/>
    <p:sldLayoutId id="2147483832" r:id="rId24"/>
    <p:sldLayoutId id="2147483835" r:id="rId25"/>
    <p:sldLayoutId id="2147483837" r:id="rId26"/>
    <p:sldLayoutId id="2147483841" r:id="rId27"/>
    <p:sldLayoutId id="2147483842" r:id="rId28"/>
    <p:sldLayoutId id="2147483843" r:id="rId29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marL="0" indent="0" algn="just" defTabSz="914400" rtl="0" eaLnBrk="1" latinLnBrk="0" hangingPunct="1">
        <a:lnSpc>
          <a:spcPct val="90000"/>
        </a:lnSpc>
        <a:spcBef>
          <a:spcPct val="0"/>
        </a:spcBef>
        <a:buNone/>
        <a:defRPr sz="2400" b="0" i="0" kern="1200">
          <a:solidFill>
            <a:schemeClr val="accent3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171450" indent="-17145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SzPct val="125000"/>
        <a:buFont typeface="Arial" panose="020B0604020202020204" pitchFamily="34" charset="0"/>
        <a:buChar char="•"/>
        <a:defRPr sz="1800" b="0" i="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1pPr>
      <a:lvl2pPr marL="449263" indent="-17145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SzPct val="125000"/>
        <a:buFont typeface="System Font Regular"/>
        <a:buChar char="-"/>
        <a:defRPr sz="1600" b="0" i="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2pPr>
      <a:lvl3pPr marL="719138" indent="-17145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SzPct val="125000"/>
        <a:buFont typeface="Wingdings" panose="05000000000000000000" pitchFamily="2" charset="2"/>
        <a:buChar char="§"/>
        <a:defRPr sz="1600" b="0" i="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3pPr>
      <a:lvl4pPr marL="987425" indent="-17145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SzPct val="125000"/>
        <a:buFont typeface="System Font Regular"/>
        <a:buChar char="-"/>
        <a:defRPr sz="1600" b="0" i="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4pPr>
      <a:lvl5pPr marL="1680210" indent="-171450" algn="l" defTabSz="914400" rtl="0" eaLnBrk="1" latinLnBrk="0" hangingPunct="1">
        <a:lnSpc>
          <a:spcPct val="100000"/>
        </a:lnSpc>
        <a:spcBef>
          <a:spcPts val="300"/>
        </a:spcBef>
        <a:buClr>
          <a:schemeClr val="accent2"/>
        </a:buClr>
        <a:buSzPct val="125000"/>
        <a:buFont typeface="System Font Regular"/>
        <a:buChar char="-"/>
        <a:defRPr sz="1050" b="0" i="0" kern="1200">
          <a:solidFill>
            <a:schemeClr val="accent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25" userDrawn="1">
          <p15:clr>
            <a:srgbClr val="F26B43"/>
          </p15:clr>
        </p15:guide>
        <p15:guide id="2" pos="315" userDrawn="1">
          <p15:clr>
            <a:srgbClr val="F26B43"/>
          </p15:clr>
        </p15:guide>
        <p15:guide id="3" pos="5441" userDrawn="1">
          <p15:clr>
            <a:srgbClr val="F26B43"/>
          </p15:clr>
        </p15:guide>
        <p15:guide id="4" orient="horz" pos="639" userDrawn="1">
          <p15:clr>
            <a:srgbClr val="F26B43"/>
          </p15:clr>
        </p15:guide>
        <p15:guide id="5" orient="horz" pos="2911" userDrawn="1">
          <p15:clr>
            <a:srgbClr val="F26B43"/>
          </p15:clr>
        </p15:guide>
        <p15:guide id="6" pos="2880" userDrawn="1">
          <p15:clr>
            <a:srgbClr val="F26B43"/>
          </p15:clr>
        </p15:guide>
        <p15:guide id="7" pos="2794" userDrawn="1">
          <p15:clr>
            <a:srgbClr val="F26B43"/>
          </p15:clr>
        </p15:guide>
        <p15:guide id="8" pos="2971" userDrawn="1">
          <p15:clr>
            <a:srgbClr val="F26B43"/>
          </p15:clr>
        </p15:guide>
        <p15:guide id="9" orient="horz" pos="577" userDrawn="1">
          <p15:clr>
            <a:srgbClr val="F26B43"/>
          </p15:clr>
        </p15:guide>
        <p15:guide id="10" orient="horz" pos="2754" userDrawn="1">
          <p15:clr>
            <a:srgbClr val="F26B43"/>
          </p15:clr>
        </p15:guide>
        <p15:guide id="11" orient="horz" pos="2663" userDrawn="1">
          <p15:clr>
            <a:srgbClr val="F26B43"/>
          </p15:clr>
        </p15:guide>
        <p15:guide id="12" orient="horz" pos="239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17.png"/><Relationship Id="rId4" Type="http://schemas.openxmlformats.org/officeDocument/2006/relationships/image" Target="../media/image16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6.xml"/><Relationship Id="rId4" Type="http://schemas.openxmlformats.org/officeDocument/2006/relationships/hyperlink" Target="https://doi.org/10.1016/j.envint.2021.106974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emf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7" Type="http://schemas.openxmlformats.org/officeDocument/2006/relationships/image" Target="../media/image2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24.emf"/><Relationship Id="rId5" Type="http://schemas.openxmlformats.org/officeDocument/2006/relationships/image" Target="../media/image23.emf"/><Relationship Id="rId4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ieme-connect.com/products/ejournals/html/10.1055/a-1545-0604" TargetMode="External"/><Relationship Id="rId2" Type="http://schemas.openxmlformats.org/officeDocument/2006/relationships/hyperlink" Target="https://www.aefu.ch/fileadmin/user_upload/aefu-data/b_documents/oekoskop/Oekoskop_22_3.pdf" TargetMode="External"/><Relationship Id="rId1" Type="http://schemas.openxmlformats.org/officeDocument/2006/relationships/slideLayout" Target="../slideLayouts/slideLayout23.xml"/><Relationship Id="rId6" Type="http://schemas.openxmlformats.org/officeDocument/2006/relationships/hyperlink" Target="https://medicalforum.ch/de/detail/doi/smf.2019.03433/" TargetMode="External"/><Relationship Id="rId5" Type="http://schemas.openxmlformats.org/officeDocument/2006/relationships/hyperlink" Target="https://www.universimed.com/ch/article/kardiologie-gefaessmedizin/nicht-uebertragbare-krankheiten-verstehen-und-verhindern-mit-big-data-und-exposom-ansaetzen-2128106" TargetMode="External"/><Relationship Id="rId4" Type="http://schemas.openxmlformats.org/officeDocument/2006/relationships/hyperlink" Target="https://www.thieme-connect.com/products/ejournals/html/10.1055/a-1527-3145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A2C23A9-DC7B-A144-81E4-7022EC44C73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851920" y="2748547"/>
            <a:ext cx="4785668" cy="919493"/>
          </a:xfrm>
        </p:spPr>
        <p:txBody>
          <a:bodyPr/>
          <a:lstStyle/>
          <a:p>
            <a:pPr algn="l"/>
            <a:r>
              <a:rPr lang="de-CH" altLang="de-DE" sz="2400" b="1" dirty="0"/>
              <a:t>Welche Auswirkungen hat übermässiger Lärm</a:t>
            </a:r>
            <a:r>
              <a:rPr lang="de-CH" altLang="de-DE" sz="2400" b="1" dirty="0" smtClean="0"/>
              <a:t>?</a:t>
            </a:r>
            <a:endParaRPr lang="de-CH" altLang="de-DE" sz="2400" b="1" dirty="0"/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74F25520-8E84-7D42-BCB2-7AE7EACF425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851920" y="3727963"/>
            <a:ext cx="4785668" cy="289076"/>
          </a:xfrm>
        </p:spPr>
        <p:txBody>
          <a:bodyPr/>
          <a:lstStyle/>
          <a:p>
            <a:r>
              <a:rPr lang="en-US" sz="1600" dirty="0" smtClean="0"/>
              <a:t>Martin Röösli, </a:t>
            </a:r>
            <a:r>
              <a:rPr lang="en-US" sz="1600" dirty="0" err="1" smtClean="0"/>
              <a:t>Schweizerisches</a:t>
            </a:r>
            <a:r>
              <a:rPr lang="en-US" sz="1600" dirty="0" smtClean="0"/>
              <a:t> </a:t>
            </a:r>
            <a:r>
              <a:rPr lang="en-US" sz="1600" dirty="0" err="1" smtClean="0"/>
              <a:t>Tropen</a:t>
            </a:r>
            <a:r>
              <a:rPr lang="en-US" sz="1600" dirty="0" smtClean="0"/>
              <a:t>- und Public Health-</a:t>
            </a:r>
            <a:r>
              <a:rPr lang="en-US" sz="1600" dirty="0" err="1" smtClean="0"/>
              <a:t>Institut</a:t>
            </a:r>
            <a:endParaRPr lang="en-US" sz="1600" dirty="0"/>
          </a:p>
        </p:txBody>
      </p:sp>
      <p:sp>
        <p:nvSpPr>
          <p:cNvPr id="2" name="Rectangle 1"/>
          <p:cNvSpPr/>
          <p:nvPr/>
        </p:nvSpPr>
        <p:spPr>
          <a:xfrm>
            <a:off x="3779912" y="2231806"/>
            <a:ext cx="4690708" cy="55027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Informationsveranstaltung </a:t>
            </a:r>
            <a:r>
              <a:rPr lang="de-CH" sz="1600" dirty="0">
                <a:latin typeface="Arial" panose="020B0604020202020204" pitchFamily="34" charset="0"/>
                <a:cs typeface="Arial" panose="020B0604020202020204" pitchFamily="34" charset="0"/>
              </a:rPr>
              <a:t>des Schutzverbandes</a:t>
            </a:r>
            <a:r>
              <a:rPr lang="de-CH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br>
              <a:rPr lang="de-CH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Winkel, </a:t>
            </a:r>
            <a:r>
              <a:rPr lang="de-CH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23</a:t>
            </a:r>
            <a:r>
              <a:rPr lang="de-CH" altLang="de-DE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.11.2022</a:t>
            </a:r>
            <a:endParaRPr lang="de-CH" alt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3861705" y="4402291"/>
            <a:ext cx="6121299" cy="287337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SzPct val="125000"/>
              <a:buFont typeface="Arial" panose="020B0604020202020204" pitchFamily="34" charset="0"/>
              <a:buNone/>
              <a:defRPr sz="14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49263" indent="-1714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SzPct val="125000"/>
              <a:buFont typeface="System Font Regular"/>
              <a:buChar char="-"/>
              <a:defRPr sz="16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719138" indent="-1714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SzPct val="125000"/>
              <a:buFont typeface="Wingdings" panose="05000000000000000000" pitchFamily="2" charset="2"/>
              <a:buChar char="§"/>
              <a:defRPr sz="16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987425" indent="-1714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SzPct val="125000"/>
              <a:buFont typeface="System Font Regular"/>
              <a:buChar char="-"/>
              <a:defRPr sz="160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680210" indent="-17145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Clr>
                <a:schemeClr val="accent2"/>
              </a:buClr>
              <a:buSzPct val="125000"/>
              <a:buFont typeface="System Font Regular"/>
              <a:buChar char="-"/>
              <a:defRPr sz="1050" b="0" i="0" kern="1200">
                <a:solidFill>
                  <a:schemeClr val="accent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E-mail: martin.roosli@swisstph.ch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148" t="227" r="24609" b="-227"/>
          <a:stretch/>
        </p:blipFill>
        <p:spPr>
          <a:xfrm>
            <a:off x="6774100" y="4389856"/>
            <a:ext cx="431198" cy="35969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095399" y="4399605"/>
            <a:ext cx="1362874" cy="292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MartinRoosli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0"/>
            <a:ext cx="2555776" cy="1709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708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Diskussion</a:t>
            </a:r>
            <a:endParaRPr lang="de-CH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5"/>
          </p:nvPr>
        </p:nvSpPr>
        <p:spPr>
          <a:xfrm>
            <a:off x="500063" y="784836"/>
            <a:ext cx="8137525" cy="3319429"/>
          </a:xfrm>
        </p:spPr>
        <p:txBody>
          <a:bodyPr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 smtClean="0"/>
              <a:t>Wissenschaftlich bedeutsam, da Wirkungsmechanismus quasi-experimentell bestätigt.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e-CH" dirty="0" smtClean="0"/>
              <a:t>Resultate sind nicht nur für Fluglärm relevant.</a:t>
            </a:r>
          </a:p>
          <a:p>
            <a:pPr marL="342900" indent="-342900">
              <a:spcAft>
                <a:spcPts val="300"/>
              </a:spcAft>
              <a:buFont typeface="Wingdings" panose="05000000000000000000" pitchFamily="2" charset="2"/>
              <a:buChar char="Ø"/>
            </a:pPr>
            <a:r>
              <a:rPr lang="de-CH" dirty="0" smtClean="0"/>
              <a:t>Zusatzrisiken im Vergleich:</a:t>
            </a:r>
          </a:p>
          <a:p>
            <a:pPr marL="539750" lvl="1" indent="-179388">
              <a:spcBef>
                <a:spcPts val="0"/>
              </a:spcBef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de-CH" dirty="0" smtClean="0"/>
              <a:t>Lärm: &gt;50 dB vs. &lt; 20 dB: 44%</a:t>
            </a:r>
          </a:p>
          <a:p>
            <a:pPr marL="539750" lvl="1" indent="-179388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de-CH" dirty="0" smtClean="0"/>
              <a:t>Kälte: -3°C </a:t>
            </a:r>
            <a:r>
              <a:rPr lang="de-CH" dirty="0" smtClean="0"/>
              <a:t>vs. </a:t>
            </a:r>
            <a:r>
              <a:rPr lang="de-CH" dirty="0" smtClean="0"/>
              <a:t>20°C: 15%</a:t>
            </a:r>
          </a:p>
          <a:p>
            <a:pPr marL="539750" lvl="1" indent="-179388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de-CH" dirty="0" smtClean="0"/>
              <a:t>Wärme: </a:t>
            </a:r>
            <a:r>
              <a:rPr lang="de-CH" dirty="0"/>
              <a:t>24°C vs. 20°C: 28</a:t>
            </a:r>
            <a:r>
              <a:rPr lang="de-CH" dirty="0" smtClean="0"/>
              <a:t>%</a:t>
            </a:r>
          </a:p>
          <a:p>
            <a:pPr marL="539750" lvl="1" indent="-179388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de-CH" dirty="0" smtClean="0"/>
              <a:t>Sport/Ärger: 100-500% (</a:t>
            </a:r>
            <a:r>
              <a:rPr lang="de-CH" dirty="0" err="1" smtClean="0"/>
              <a:t>Navrot</a:t>
            </a:r>
            <a:r>
              <a:rPr lang="de-CH" dirty="0" smtClean="0"/>
              <a:t> et al, Lancet, 2011)</a:t>
            </a:r>
          </a:p>
          <a:p>
            <a:pPr marL="342900" indent="-342900">
              <a:spcBef>
                <a:spcPts val="60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de-CH" dirty="0" smtClean="0"/>
              <a:t>Durchschnittliches Alter der Todesfälle: </a:t>
            </a:r>
          </a:p>
          <a:p>
            <a:pPr marL="620713" lvl="1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de-CH" dirty="0" smtClean="0"/>
              <a:t>84 Jahre (Frauen) </a:t>
            </a:r>
          </a:p>
          <a:p>
            <a:pPr marL="620713" lvl="1" indent="-342900"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de-CH" dirty="0" smtClean="0"/>
              <a:t>78 Jahre Männer</a:t>
            </a:r>
          </a:p>
          <a:p>
            <a:pPr marL="342900" indent="-342900">
              <a:spcBef>
                <a:spcPts val="600"/>
              </a:spcBef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de-CH" dirty="0"/>
              <a:t>Keine Aussage über </a:t>
            </a:r>
            <a:r>
              <a:rPr lang="de-CH" dirty="0" smtClean="0"/>
              <a:t>Langzeitrisiken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de-CH" dirty="0" smtClean="0"/>
          </a:p>
        </p:txBody>
      </p:sp>
    </p:spTree>
    <p:extLst>
      <p:ext uri="{BB962C8B-B14F-4D97-AF65-F5344CB8AC3E}">
        <p14:creationId xmlns:p14="http://schemas.microsoft.com/office/powerpoint/2010/main" val="63534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TextBox 20"/>
          <p:cNvSpPr txBox="1">
            <a:spLocks noChangeArrowheads="1"/>
          </p:cNvSpPr>
          <p:nvPr/>
        </p:nvSpPr>
        <p:spPr bwMode="auto">
          <a:xfrm>
            <a:off x="683568" y="807672"/>
            <a:ext cx="8352928" cy="2215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 eaLnBrk="0" hangingPunct="0">
              <a:spcAft>
                <a:spcPct val="40000"/>
              </a:spcAft>
              <a:buFont typeface="Arial" charset="0"/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Aft>
                <a:spcPct val="40000"/>
              </a:spcAft>
              <a:buSzPct val="90000"/>
              <a:buFont typeface="Arial" charset="0"/>
              <a:buAutoNum type="arabicPeriod"/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Aft>
                <a:spcPct val="40000"/>
              </a:spcAft>
              <a:defRPr sz="1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Aft>
                <a:spcPct val="40000"/>
              </a:spcAft>
              <a:buSzPct val="90000"/>
              <a:buFont typeface="Arial" charset="0"/>
              <a:buAutoNum type="arabicPeriod"/>
              <a:defRPr sz="14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Aft>
                <a:spcPct val="40000"/>
              </a:spcAft>
              <a:defRPr sz="1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defRPr sz="1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defRPr sz="1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defRPr sz="1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defRPr sz="1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GB" altLang="de-DE" dirty="0" err="1"/>
              <a:t>Schweizerische</a:t>
            </a:r>
            <a:r>
              <a:rPr lang="en-GB" altLang="de-DE" dirty="0"/>
              <a:t> </a:t>
            </a:r>
            <a:r>
              <a:rPr lang="en-GB" altLang="de-DE" dirty="0" err="1"/>
              <a:t>Nationale</a:t>
            </a:r>
            <a:r>
              <a:rPr lang="en-GB" altLang="de-DE" dirty="0"/>
              <a:t> </a:t>
            </a:r>
            <a:r>
              <a:rPr lang="en-GB" altLang="de-DE" dirty="0" err="1"/>
              <a:t>Kohortenstudie</a:t>
            </a:r>
            <a:r>
              <a:rPr lang="en-GB" altLang="de-DE" dirty="0"/>
              <a:t> (2000-2015</a:t>
            </a:r>
            <a:r>
              <a:rPr lang="en-GB" altLang="de-DE" dirty="0" smtClean="0"/>
              <a:t>): </a:t>
            </a:r>
            <a:r>
              <a:rPr lang="en-GB" altLang="de-DE" dirty="0" err="1" smtClean="0"/>
              <a:t>alle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Einwohner</a:t>
            </a:r>
            <a:r>
              <a:rPr lang="en-GB" altLang="de-DE" dirty="0" smtClean="0"/>
              <a:t> der </a:t>
            </a:r>
            <a:r>
              <a:rPr lang="en-GB" altLang="de-DE" dirty="0" err="1" smtClean="0"/>
              <a:t>Schweiz</a:t>
            </a:r>
            <a:r>
              <a:rPr lang="en-GB" altLang="de-DE" dirty="0" smtClean="0"/>
              <a:t> (4.41 </a:t>
            </a:r>
            <a:r>
              <a:rPr lang="en-GB" altLang="de-DE" dirty="0" err="1" smtClean="0"/>
              <a:t>Millionen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Personen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im</a:t>
            </a:r>
            <a:r>
              <a:rPr lang="en-GB" altLang="de-DE" dirty="0" smtClean="0"/>
              <a:t> Alter von &gt;30 </a:t>
            </a:r>
            <a:r>
              <a:rPr lang="en-GB" altLang="de-DE" dirty="0" err="1" smtClean="0"/>
              <a:t>Jahre</a:t>
            </a:r>
            <a:r>
              <a:rPr lang="en-GB" altLang="de-DE" dirty="0" smtClean="0"/>
              <a:t>)</a:t>
            </a:r>
          </a:p>
          <a:p>
            <a:pPr eaLnBrk="1" hangingPunct="1">
              <a:lnSpc>
                <a:spcPct val="100000"/>
              </a:lnSpc>
              <a:spcAft>
                <a:spcPct val="0"/>
              </a:spcAft>
              <a:buClr>
                <a:srgbClr val="C00000"/>
              </a:buClr>
              <a:buFont typeface="Wingdings" panose="05000000000000000000" pitchFamily="2" charset="2"/>
              <a:buChar char="Ø"/>
            </a:pPr>
            <a:r>
              <a:rPr lang="en-GB" altLang="de-DE" dirty="0" err="1" smtClean="0"/>
              <a:t>Todeszertifikate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mit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Volkszählungsdaten</a:t>
            </a:r>
            <a:r>
              <a:rPr lang="en-GB" altLang="de-DE" dirty="0" smtClean="0"/>
              <a:t> </a:t>
            </a:r>
            <a:r>
              <a:rPr lang="en-GB" altLang="de-DE" dirty="0" err="1" smtClean="0"/>
              <a:t>verknüpft</a:t>
            </a:r>
            <a:r>
              <a:rPr lang="en-GB" altLang="de-DE" dirty="0" smtClean="0"/>
              <a:t> </a:t>
            </a: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altLang="de-DE" sz="1600" dirty="0" err="1" smtClean="0"/>
              <a:t>Geschlecht</a:t>
            </a:r>
            <a:r>
              <a:rPr lang="en-US" altLang="de-DE" sz="1600" dirty="0" smtClean="0"/>
              <a:t>, </a:t>
            </a:r>
            <a:r>
              <a:rPr lang="en-US" altLang="de-DE" sz="1600" dirty="0" err="1" smtClean="0"/>
              <a:t>Zivilstand</a:t>
            </a:r>
            <a:r>
              <a:rPr lang="en-US" altLang="de-DE" sz="1600" dirty="0" smtClean="0"/>
              <a:t>, </a:t>
            </a:r>
            <a:r>
              <a:rPr lang="en-US" altLang="de-DE" sz="1600" dirty="0" err="1" smtClean="0"/>
              <a:t>Bildung</a:t>
            </a:r>
            <a:r>
              <a:rPr lang="en-US" altLang="de-DE" sz="1600" dirty="0" smtClean="0"/>
              <a:t> </a:t>
            </a:r>
            <a:r>
              <a:rPr lang="en-US" altLang="de-DE" sz="1600" dirty="0" err="1" smtClean="0"/>
              <a:t>Muttersprache</a:t>
            </a:r>
            <a:r>
              <a:rPr lang="en-US" altLang="de-DE" sz="1600" dirty="0" smtClean="0"/>
              <a:t>, </a:t>
            </a:r>
            <a:r>
              <a:rPr lang="en-US" altLang="de-DE" sz="1600" dirty="0" err="1" smtClean="0"/>
              <a:t>Nationalität</a:t>
            </a:r>
            <a:endParaRPr lang="en-US" altLang="de-DE" sz="1600" dirty="0" smtClean="0"/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US" altLang="de-DE" sz="1600" dirty="0" err="1" smtClean="0"/>
              <a:t>Nachbarschafts</a:t>
            </a:r>
            <a:r>
              <a:rPr lang="en-US" altLang="de-DE" sz="1600" dirty="0" smtClean="0"/>
              <a:t>-, </a:t>
            </a:r>
            <a:r>
              <a:rPr lang="en-US" altLang="de-DE" sz="1600" dirty="0" err="1" smtClean="0"/>
              <a:t>Gemeinde</a:t>
            </a:r>
            <a:r>
              <a:rPr lang="en-US" altLang="de-DE" sz="1600" dirty="0" smtClean="0"/>
              <a:t>- und </a:t>
            </a:r>
            <a:r>
              <a:rPr lang="en-US" altLang="de-DE" sz="1600" dirty="0" err="1" smtClean="0"/>
              <a:t>regionaler</a:t>
            </a:r>
            <a:r>
              <a:rPr lang="en-US" altLang="de-DE" sz="1600" dirty="0" smtClean="0"/>
              <a:t> </a:t>
            </a:r>
            <a:r>
              <a:rPr lang="en-US" altLang="de-DE" sz="1600" dirty="0" err="1" smtClean="0"/>
              <a:t>sozioökonomischer</a:t>
            </a:r>
            <a:r>
              <a:rPr lang="en-US" altLang="de-DE" sz="1600" dirty="0" smtClean="0"/>
              <a:t> Status und </a:t>
            </a:r>
            <a:r>
              <a:rPr lang="en-US" altLang="de-DE" sz="1600" dirty="0" err="1" smtClean="0"/>
              <a:t>Arbeitslosenrate</a:t>
            </a:r>
            <a:endParaRPr lang="en-GB" altLang="de-DE" sz="1600" dirty="0" smtClean="0"/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GB" altLang="de-DE" sz="1600" dirty="0" err="1" smtClean="0"/>
              <a:t>Lärm</a:t>
            </a:r>
            <a:r>
              <a:rPr lang="en-GB" altLang="de-DE" sz="1600" dirty="0" smtClean="0"/>
              <a:t>: </a:t>
            </a:r>
            <a:r>
              <a:rPr lang="en-GB" altLang="de-DE" sz="1600" dirty="0" err="1" smtClean="0"/>
              <a:t>Strasse</a:t>
            </a:r>
            <a:r>
              <a:rPr lang="en-GB" altLang="de-DE" sz="1600" dirty="0" smtClean="0"/>
              <a:t>, </a:t>
            </a:r>
            <a:r>
              <a:rPr lang="en-GB" altLang="de-DE" sz="1600" dirty="0" err="1" smtClean="0"/>
              <a:t>Bahn</a:t>
            </a:r>
            <a:r>
              <a:rPr lang="en-GB" altLang="de-DE" sz="1600" dirty="0" smtClean="0"/>
              <a:t>, </a:t>
            </a:r>
            <a:r>
              <a:rPr lang="en-GB" altLang="de-DE" sz="1600" dirty="0" err="1" smtClean="0"/>
              <a:t>Flug</a:t>
            </a:r>
            <a:r>
              <a:rPr lang="en-GB" altLang="de-DE" sz="1600" dirty="0" smtClean="0"/>
              <a:t> </a:t>
            </a:r>
          </a:p>
          <a:p>
            <a:pPr lvl="1" eaLnBrk="1" hangingPunct="1">
              <a:lnSpc>
                <a:spcPct val="100000"/>
              </a:lnSpc>
              <a:spcAft>
                <a:spcPct val="0"/>
              </a:spcAft>
              <a:buClr>
                <a:srgbClr val="0070C0"/>
              </a:buClr>
              <a:buFont typeface="Wingdings" panose="05000000000000000000" pitchFamily="2" charset="2"/>
              <a:buChar char="§"/>
            </a:pPr>
            <a:r>
              <a:rPr lang="en-GB" altLang="de-DE" sz="1600" dirty="0" err="1" smtClean="0"/>
              <a:t>Luftschadstoffe</a:t>
            </a:r>
            <a:r>
              <a:rPr lang="en-GB" altLang="de-DE" sz="1600" dirty="0" smtClean="0"/>
              <a:t> (PM2.5)</a:t>
            </a:r>
            <a:endParaRPr lang="en-GB" altLang="de-DE" sz="1600" dirty="0"/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777849" y="340752"/>
            <a:ext cx="8042623" cy="377428"/>
          </a:xfrm>
        </p:spPr>
        <p:txBody>
          <a:bodyPr/>
          <a:lstStyle/>
          <a:p>
            <a:r>
              <a:rPr lang="de-CH" dirty="0" smtClean="0">
                <a:solidFill>
                  <a:srgbClr val="468AB2"/>
                </a:solidFill>
              </a:rPr>
              <a:t>Epidemiologische Studie zu Langzeitwirkungen</a:t>
            </a:r>
            <a:endParaRPr lang="en-GB" dirty="0" smtClean="0">
              <a:solidFill>
                <a:srgbClr val="468AB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4774"/>
          <a:stretch/>
        </p:blipFill>
        <p:spPr>
          <a:xfrm>
            <a:off x="5004048" y="2211710"/>
            <a:ext cx="3647240" cy="2600206"/>
          </a:xfrm>
          <a:prstGeom prst="rect">
            <a:avLst/>
          </a:prstGeom>
        </p:spPr>
      </p:pic>
      <p:cxnSp>
        <p:nvCxnSpPr>
          <p:cNvPr id="4" name="Straight Arrow Connector 3"/>
          <p:cNvCxnSpPr/>
          <p:nvPr/>
        </p:nvCxnSpPr>
        <p:spPr>
          <a:xfrm>
            <a:off x="2627784" y="3795886"/>
            <a:ext cx="2160240" cy="0"/>
          </a:xfrm>
          <a:prstGeom prst="straightConnector1">
            <a:avLst/>
          </a:prstGeom>
          <a:ln w="6350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380" y="3034734"/>
            <a:ext cx="1776396" cy="1597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65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err="1" smtClean="0"/>
              <a:t>Luftschadstoffmodellierung</a:t>
            </a:r>
            <a:endParaRPr lang="en-US" baseline="-250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1611" y="2649317"/>
            <a:ext cx="2387190" cy="184517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b="3885"/>
          <a:stretch/>
        </p:blipFill>
        <p:spPr>
          <a:xfrm>
            <a:off x="6686413" y="764657"/>
            <a:ext cx="2457587" cy="131947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251520" y="781158"/>
            <a:ext cx="6387255" cy="384005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F4C3687-35D5-44E2-A237-11EEB8C30301}"/>
              </a:ext>
            </a:extLst>
          </p:cNvPr>
          <p:cNvSpPr txBox="1"/>
          <p:nvPr/>
        </p:nvSpPr>
        <p:spPr>
          <a:xfrm>
            <a:off x="3563888" y="4378582"/>
            <a:ext cx="2561920" cy="242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Adapted from de </a:t>
            </a:r>
            <a:r>
              <a:rPr lang="en-GB" sz="1050" dirty="0">
                <a:latin typeface="Arial" panose="020B0604020202020204" pitchFamily="34" charset="0"/>
                <a:cs typeface="Arial" panose="020B0604020202020204" pitchFamily="34" charset="0"/>
              </a:rPr>
              <a:t>Hoogh, Env Poll, 2018</a:t>
            </a:r>
            <a:endParaRPr lang="x-non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26225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578" y="339502"/>
            <a:ext cx="4972516" cy="417691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D342E953-D184-4B6E-AFB0-0E6DB3D3E1AD}" type="slidenum">
              <a:rPr lang="en-US" smtClean="0"/>
              <a:t>13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08094" y="3949388"/>
            <a:ext cx="3419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200" dirty="0" err="1">
                <a:latin typeface="Arial" panose="020B0604020202020204" pitchFamily="34" charset="0"/>
                <a:cs typeface="Arial" panose="020B0604020202020204" pitchFamily="34" charset="0"/>
              </a:rPr>
              <a:t>Vienneau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 et al, 2022 </a:t>
            </a:r>
          </a:p>
          <a:p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  <a:hlinkClick r:id="rId4" tooltip="Persistent link using digital object identifier"/>
              </a:rPr>
              <a:t>https://doi.org/10.1016/j.envint.2021.106974</a:t>
            </a:r>
            <a:r>
              <a:rPr lang="de-CH" sz="1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775996" y="1630354"/>
            <a:ext cx="3157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chemeClr val="bg2">
                    <a:lumMod val="25000"/>
                  </a:schemeClr>
                </a:solidFill>
              </a:rPr>
              <a:t>Histogramm: Strassenlärm-verteilung in der Schweiz</a:t>
            </a:r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486174" y="1953520"/>
            <a:ext cx="1289822" cy="49933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766284" y="917366"/>
            <a:ext cx="31579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/>
              <a:t>Nicht-parametrische</a:t>
            </a:r>
          </a:p>
          <a:p>
            <a:r>
              <a:rPr lang="de-CH" dirty="0"/>
              <a:t>Expositions-Wirkungskurve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5309585" y="1168610"/>
            <a:ext cx="456699" cy="4492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476275" y="676251"/>
            <a:ext cx="2019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dirty="0">
                <a:solidFill>
                  <a:srgbClr val="C00000"/>
                </a:solidFill>
              </a:rPr>
              <a:t>WHO-Richtwert</a:t>
            </a:r>
            <a:br>
              <a:rPr lang="de-CH" dirty="0">
                <a:solidFill>
                  <a:srgbClr val="C00000"/>
                </a:solidFill>
              </a:rPr>
            </a:br>
            <a:r>
              <a:rPr lang="de-CH" dirty="0">
                <a:solidFill>
                  <a:srgbClr val="C00000"/>
                </a:solidFill>
              </a:rPr>
              <a:t>(53 dB)</a:t>
            </a:r>
          </a:p>
        </p:txBody>
      </p:sp>
      <p:cxnSp>
        <p:nvCxnSpPr>
          <p:cNvPr id="21" name="Straight Connector 20"/>
          <p:cNvCxnSpPr/>
          <p:nvPr/>
        </p:nvCxnSpPr>
        <p:spPr>
          <a:xfrm>
            <a:off x="3334981" y="819605"/>
            <a:ext cx="216024" cy="0"/>
          </a:xfrm>
          <a:prstGeom prst="line">
            <a:avLst/>
          </a:prstGeom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8046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189756" y="4227513"/>
            <a:ext cx="1750800" cy="242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50" dirty="0" err="1" smtClean="0">
                <a:solidFill>
                  <a:srgbClr val="000000"/>
                </a:solidFill>
              </a:rPr>
              <a:t>Vienneau</a:t>
            </a:r>
            <a:r>
              <a:rPr lang="de-CH" sz="1050" dirty="0" smtClean="0">
                <a:solidFill>
                  <a:srgbClr val="000000"/>
                </a:solidFill>
              </a:rPr>
              <a:t> </a:t>
            </a:r>
            <a:r>
              <a:rPr lang="de-CH" sz="1050" dirty="0">
                <a:solidFill>
                  <a:srgbClr val="000000"/>
                </a:solidFill>
              </a:rPr>
              <a:t>et al, </a:t>
            </a:r>
            <a:r>
              <a:rPr lang="de-CH" sz="1050" dirty="0" err="1" smtClean="0">
                <a:solidFill>
                  <a:srgbClr val="000000"/>
                </a:solidFill>
              </a:rPr>
              <a:t>Env</a:t>
            </a:r>
            <a:r>
              <a:rPr lang="de-CH" sz="1050" dirty="0" smtClean="0">
                <a:solidFill>
                  <a:srgbClr val="000000"/>
                </a:solidFill>
              </a:rPr>
              <a:t> Int. 2022</a:t>
            </a:r>
            <a:endParaRPr lang="de-CH" sz="1050" dirty="0">
              <a:solidFill>
                <a:srgbClr val="000000"/>
              </a:solidFill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 bwMode="auto">
          <a:xfrm>
            <a:off x="500062" y="272365"/>
            <a:ext cx="8464425" cy="377428"/>
          </a:xfrm>
          <a:prstGeom prst="rect">
            <a:avLst/>
          </a:prstGeom>
          <a:solidFill>
            <a:srgbClr val="FFFFFF"/>
          </a:solidFill>
          <a:ln>
            <a:noFill/>
          </a:ln>
          <a:extLst/>
        </p:spPr>
        <p:txBody>
          <a:bodyPr lIns="0" tIns="0" rIns="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CA" altLang="de-DE" b="0" dirty="0" err="1" smtClean="0">
                <a:solidFill>
                  <a:srgbClr val="468A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Kardiovaskuläre</a:t>
            </a:r>
            <a:r>
              <a:rPr lang="en-CA" altLang="de-DE" b="0" dirty="0" smtClean="0">
                <a:solidFill>
                  <a:srgbClr val="468A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CA" altLang="de-DE" b="0" dirty="0" err="1" smtClean="0">
                <a:solidFill>
                  <a:srgbClr val="468A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Sterblichkeit</a:t>
            </a:r>
            <a:r>
              <a:rPr lang="en-CA" altLang="de-DE" b="0" dirty="0" smtClean="0">
                <a:solidFill>
                  <a:srgbClr val="468A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und </a:t>
            </a:r>
            <a:r>
              <a:rPr lang="en-CA" altLang="de-DE" b="0" dirty="0" err="1" smtClean="0">
                <a:solidFill>
                  <a:srgbClr val="468AB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Herzinfarkt</a:t>
            </a:r>
            <a:endParaRPr lang="de-CH" altLang="de-DE" b="0" dirty="0">
              <a:solidFill>
                <a:srgbClr val="468AB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image2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51520" y="1045788"/>
            <a:ext cx="6314712" cy="3560055"/>
          </a:xfrm>
          <a:prstGeom prst="rect">
            <a:avLst/>
          </a:prstGeom>
          <a:ln/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7773241"/>
              </p:ext>
            </p:extLst>
          </p:nvPr>
        </p:nvGraphicFramePr>
        <p:xfrm>
          <a:off x="6787095" y="915988"/>
          <a:ext cx="2230405" cy="1402344"/>
        </p:xfrm>
        <a:graphic>
          <a:graphicData uri="http://schemas.openxmlformats.org/drawingml/2006/table">
            <a:tbl>
              <a:tblPr/>
              <a:tblGrid>
                <a:gridCol w="1042782">
                  <a:extLst>
                    <a:ext uri="{9D8B030D-6E8A-4147-A177-3AD203B41FA5}">
                      <a16:colId xmlns:a16="http://schemas.microsoft.com/office/drawing/2014/main" val="252257490"/>
                    </a:ext>
                  </a:extLst>
                </a:gridCol>
                <a:gridCol w="1187623">
                  <a:extLst>
                    <a:ext uri="{9D8B030D-6E8A-4147-A177-3AD203B41FA5}">
                      <a16:colId xmlns:a16="http://schemas.microsoft.com/office/drawing/2014/main" val="3270078439"/>
                    </a:ext>
                  </a:extLst>
                </a:gridCol>
              </a:tblGrid>
              <a:tr h="556365">
                <a:tc>
                  <a:txBody>
                    <a:bodyPr/>
                    <a:lstStyle/>
                    <a:p>
                      <a:pPr algn="l" fontAlgn="b">
                        <a:tabLst>
                          <a:tab pos="1790700" algn="l"/>
                        </a:tabLst>
                      </a:pPr>
                      <a:r>
                        <a:rPr lang="de-C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Quelle</a:t>
                      </a:r>
                      <a:endParaRPr lang="de-CH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Zusatzrisiko pro </a:t>
                      </a:r>
                      <a:r>
                        <a:rPr lang="de-C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 dB (%)</a:t>
                      </a:r>
                      <a:endParaRPr lang="de-CH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5959038"/>
                  </a:ext>
                </a:extLst>
              </a:tr>
              <a:tr h="281993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</a:t>
                      </a:r>
                      <a:r>
                        <a:rPr lang="de-CH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den</a:t>
                      </a:r>
                      <a:r>
                        <a:rPr lang="de-CH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de-CH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Strasse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2.9 (2.4-3.4)</a:t>
                      </a:r>
                      <a:endParaRPr lang="de-CH" sz="14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754908"/>
                  </a:ext>
                </a:extLst>
              </a:tr>
              <a:tr h="281993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</a:t>
                      </a:r>
                      <a:r>
                        <a:rPr lang="de-CH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den</a:t>
                      </a:r>
                      <a:r>
                        <a:rPr lang="de-CH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de-CH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Bahn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1.3 (1.0-1.7)</a:t>
                      </a:r>
                      <a:endParaRPr lang="de-CH" sz="14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2765932"/>
                  </a:ext>
                </a:extLst>
              </a:tr>
              <a:tr h="281993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</a:t>
                      </a:r>
                      <a:r>
                        <a:rPr lang="de-CH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den</a:t>
                      </a:r>
                      <a:r>
                        <a:rPr lang="de-CH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</a:t>
                      </a:r>
                      <a:r>
                        <a:rPr lang="de-CH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Flug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0.3 (-0.4-1.0)</a:t>
                      </a:r>
                      <a:endParaRPr lang="de-CH" sz="14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8400955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31462565"/>
              </p:ext>
            </p:extLst>
          </p:nvPr>
        </p:nvGraphicFramePr>
        <p:xfrm>
          <a:off x="6787094" y="2734178"/>
          <a:ext cx="2230405" cy="1402344"/>
        </p:xfrm>
        <a:graphic>
          <a:graphicData uri="http://schemas.openxmlformats.org/drawingml/2006/table">
            <a:tbl>
              <a:tblPr/>
              <a:tblGrid>
                <a:gridCol w="1042782">
                  <a:extLst>
                    <a:ext uri="{9D8B030D-6E8A-4147-A177-3AD203B41FA5}">
                      <a16:colId xmlns:a16="http://schemas.microsoft.com/office/drawing/2014/main" val="252257490"/>
                    </a:ext>
                  </a:extLst>
                </a:gridCol>
                <a:gridCol w="1187623">
                  <a:extLst>
                    <a:ext uri="{9D8B030D-6E8A-4147-A177-3AD203B41FA5}">
                      <a16:colId xmlns:a16="http://schemas.microsoft.com/office/drawing/2014/main" val="3270078439"/>
                    </a:ext>
                  </a:extLst>
                </a:gridCol>
              </a:tblGrid>
              <a:tr h="556365">
                <a:tc>
                  <a:txBody>
                    <a:bodyPr/>
                    <a:lstStyle/>
                    <a:p>
                      <a:pPr algn="l" fontAlgn="b">
                        <a:tabLst>
                          <a:tab pos="1790700" algn="l"/>
                        </a:tabLst>
                      </a:pPr>
                      <a:r>
                        <a:rPr lang="de-C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Quelle</a:t>
                      </a:r>
                      <a:endParaRPr lang="de-CH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Zusatzrisiko pro 10 dB (%)</a:t>
                      </a:r>
                      <a:endParaRPr lang="de-CH" sz="1400" b="1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1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555959038"/>
                  </a:ext>
                </a:extLst>
              </a:tr>
              <a:tr h="281993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</a:t>
                      </a:r>
                      <a:r>
                        <a:rPr lang="de-CH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den</a:t>
                      </a:r>
                      <a:r>
                        <a:rPr lang="de-CH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Strasse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4.3 (2.9-5.8)</a:t>
                      </a:r>
                      <a:endParaRPr lang="de-CH" sz="14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02754908"/>
                  </a:ext>
                </a:extLst>
              </a:tr>
              <a:tr h="281993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</a:t>
                      </a:r>
                      <a:r>
                        <a:rPr lang="de-CH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den</a:t>
                      </a:r>
                      <a:r>
                        <a:rPr lang="de-CH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Bahn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2.0 (1.0-3.0)</a:t>
                      </a:r>
                      <a:endParaRPr lang="de-CH" sz="14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822765932"/>
                  </a:ext>
                </a:extLst>
              </a:tr>
              <a:tr h="281993">
                <a:tc>
                  <a:txBody>
                    <a:bodyPr/>
                    <a:lstStyle/>
                    <a:p>
                      <a:pPr algn="l" fontAlgn="b"/>
                      <a:r>
                        <a:rPr lang="de-CH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L</a:t>
                      </a:r>
                      <a:r>
                        <a:rPr lang="de-CH" sz="1400" b="0" i="0" u="none" strike="noStrike" baseline="-25000" dirty="0" err="1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den</a:t>
                      </a:r>
                      <a:r>
                        <a:rPr lang="de-CH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Flug</a:t>
                      </a:r>
                      <a:endParaRPr lang="de-CH" sz="140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CH" sz="14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"/>
                        </a:rPr>
                        <a:t>4.0 (2.0-6.0)</a:t>
                      </a:r>
                      <a:endParaRPr lang="de-CH" sz="1400" b="0" i="0" u="none" strike="noStrike" dirty="0">
                        <a:solidFill>
                          <a:srgbClr val="FF0000"/>
                        </a:solidFill>
                        <a:effectLst/>
                        <a:latin typeface="Arial"/>
                      </a:endParaRPr>
                    </a:p>
                  </a:txBody>
                  <a:tcPr marL="7619" marR="7619" marT="7621" marB="0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378400955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2699792" y="1284762"/>
            <a:ext cx="864096" cy="33239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de-CH" sz="8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br>
              <a:rPr lang="de-CH" sz="8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8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Richtlinie</a:t>
            </a:r>
            <a:endParaRPr lang="de-CH" sz="800" b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04048" y="1284762"/>
            <a:ext cx="864096" cy="332398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indent="0" algn="r">
              <a:buNone/>
            </a:pPr>
            <a:r>
              <a:rPr lang="de-CH" sz="8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br>
              <a:rPr lang="de-CH" sz="8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8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Richtlinie</a:t>
            </a:r>
            <a:endParaRPr lang="de-CH" sz="800" b="0" dirty="0" smtClean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3942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43000" y="8008"/>
            <a:ext cx="138564" cy="32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84476"/>
            <a:ext cx="3950655" cy="3060250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t="23740" r="74689" b="46716"/>
          <a:stretch>
            <a:fillRect/>
          </a:stretch>
        </p:blipFill>
        <p:spPr bwMode="auto">
          <a:xfrm>
            <a:off x="8532440" y="0"/>
            <a:ext cx="551259" cy="57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87681" y="223218"/>
            <a:ext cx="7273330" cy="5779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de-CH" altLang="de-DE" sz="2000" dirty="0">
                <a:solidFill>
                  <a:srgbClr val="468AB2"/>
                </a:solidFill>
              </a:rPr>
              <a:t>Bevölkerung fühlt sich durch Fluglärm starker belästigt als für Strassen- und Bahnlärm.</a:t>
            </a:r>
            <a:endParaRPr lang="de-CH" altLang="de-DE" sz="2000" dirty="0" smtClean="0">
              <a:solidFill>
                <a:srgbClr val="468AB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7864" y="3986759"/>
            <a:ext cx="1247457" cy="242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50" dirty="0">
                <a:solidFill>
                  <a:srgbClr val="000000"/>
                </a:solidFill>
              </a:rPr>
              <a:t>Brink, </a:t>
            </a:r>
            <a:r>
              <a:rPr lang="de-CH" sz="1050" dirty="0" err="1">
                <a:solidFill>
                  <a:srgbClr val="000000"/>
                </a:solidFill>
              </a:rPr>
              <a:t>Env</a:t>
            </a:r>
            <a:r>
              <a:rPr lang="de-CH" sz="1050" dirty="0">
                <a:solidFill>
                  <a:srgbClr val="000000"/>
                </a:solidFill>
              </a:rPr>
              <a:t> </a:t>
            </a:r>
            <a:r>
              <a:rPr lang="de-CH" sz="1050" dirty="0" err="1">
                <a:solidFill>
                  <a:srgbClr val="000000"/>
                </a:solidFill>
              </a:rPr>
              <a:t>Int</a:t>
            </a:r>
            <a:r>
              <a:rPr lang="de-CH" sz="1050" dirty="0">
                <a:solidFill>
                  <a:srgbClr val="000000"/>
                </a:solidFill>
              </a:rPr>
              <a:t>, 2019</a:t>
            </a:r>
          </a:p>
        </p:txBody>
      </p:sp>
      <p:pic>
        <p:nvPicPr>
          <p:cNvPr id="16" name="Bild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250" b="47039"/>
          <a:stretch/>
        </p:blipFill>
        <p:spPr bwMode="auto">
          <a:xfrm>
            <a:off x="4459712" y="1829345"/>
            <a:ext cx="4608512" cy="1912438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1" name="TextBox 20"/>
          <p:cNvSpPr txBox="1"/>
          <p:nvPr/>
        </p:nvSpPr>
        <p:spPr>
          <a:xfrm>
            <a:off x="1547664" y="965263"/>
            <a:ext cx="209223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chemeClr val="tx1"/>
                </a:solidFill>
              </a:rPr>
              <a:t>Stark Lärm belästigt</a:t>
            </a:r>
            <a:endParaRPr lang="de-CH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465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143000" y="8008"/>
            <a:ext cx="138564" cy="3268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8580" tIns="34290" rIns="68580" bIns="3429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CH"/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544" y="1184476"/>
            <a:ext cx="3950655" cy="3060250"/>
          </a:xfrm>
          <a:prstGeom prst="rect">
            <a:avLst/>
          </a:prstGeom>
        </p:spPr>
      </p:pic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66" t="23740" r="74689" b="46716"/>
          <a:stretch>
            <a:fillRect/>
          </a:stretch>
        </p:blipFill>
        <p:spPr bwMode="auto">
          <a:xfrm>
            <a:off x="8532440" y="0"/>
            <a:ext cx="551259" cy="573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687681" y="223218"/>
            <a:ext cx="7273330" cy="577900"/>
          </a:xfrm>
          <a:prstGeom prst="rect">
            <a:avLst/>
          </a:prstGeom>
        </p:spPr>
        <p:txBody>
          <a:bodyPr vert="horz" lIns="0" tIns="45720" rIns="91440" bIns="45720" rtlCol="0" anchor="ctr">
            <a:noAutofit/>
          </a:bodyPr>
          <a:lstStyle>
            <a:lvl1pPr marL="0" indent="0" algn="just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b="0" i="0" kern="1200">
                <a:solidFill>
                  <a:schemeClr val="accent3"/>
                </a:solidFill>
                <a:latin typeface="Arial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de-CH" altLang="de-DE" sz="2000" dirty="0">
                <a:solidFill>
                  <a:srgbClr val="468AB2"/>
                </a:solidFill>
              </a:rPr>
              <a:t>Bevölkerung fühlt sich durch Fluglärm starker belästigt als für Strassen- und Bahnlärm.</a:t>
            </a:r>
            <a:endParaRPr lang="de-CH" altLang="de-DE" sz="2000" dirty="0" smtClean="0">
              <a:solidFill>
                <a:srgbClr val="468AB2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347864" y="3986759"/>
            <a:ext cx="1247457" cy="242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50" dirty="0">
                <a:solidFill>
                  <a:srgbClr val="000000"/>
                </a:solidFill>
              </a:rPr>
              <a:t>Brink, </a:t>
            </a:r>
            <a:r>
              <a:rPr lang="de-CH" sz="1050" dirty="0" err="1">
                <a:solidFill>
                  <a:srgbClr val="000000"/>
                </a:solidFill>
              </a:rPr>
              <a:t>Env</a:t>
            </a:r>
            <a:r>
              <a:rPr lang="de-CH" sz="1050" dirty="0">
                <a:solidFill>
                  <a:srgbClr val="000000"/>
                </a:solidFill>
              </a:rPr>
              <a:t> </a:t>
            </a:r>
            <a:r>
              <a:rPr lang="de-CH" sz="1050" dirty="0" err="1">
                <a:solidFill>
                  <a:srgbClr val="000000"/>
                </a:solidFill>
              </a:rPr>
              <a:t>Int</a:t>
            </a:r>
            <a:r>
              <a:rPr lang="de-CH" sz="1050" dirty="0">
                <a:solidFill>
                  <a:srgbClr val="000000"/>
                </a:solidFill>
              </a:rPr>
              <a:t>, 2019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475656" y="841344"/>
            <a:ext cx="2092239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chemeClr val="tx1"/>
                </a:solidFill>
              </a:rPr>
              <a:t>Stark Lärm belästigt</a:t>
            </a:r>
            <a:endParaRPr lang="de-CH" b="1" dirty="0">
              <a:solidFill>
                <a:schemeClr val="tx1"/>
              </a:solidFill>
            </a:endParaRPr>
          </a:p>
        </p:txBody>
      </p:sp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7341" y="1182198"/>
            <a:ext cx="1801047" cy="180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762" y="1182198"/>
            <a:ext cx="1801047" cy="180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3692" y="2983245"/>
            <a:ext cx="1801047" cy="180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368486" y="4358582"/>
            <a:ext cx="1239442" cy="2426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sz="1050" dirty="0">
                <a:solidFill>
                  <a:srgbClr val="000000"/>
                </a:solidFill>
              </a:rPr>
              <a:t>Brink, IJERPH, 2019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63046" y="841344"/>
            <a:ext cx="2335896" cy="34996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CH" b="1" dirty="0" smtClean="0">
                <a:solidFill>
                  <a:schemeClr val="tx1"/>
                </a:solidFill>
              </a:rPr>
              <a:t>Stark im Schlaf gestört</a:t>
            </a:r>
            <a:endParaRPr lang="de-CH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4048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Fluglärm und Risiko für Bluthochdruck</a:t>
            </a:r>
            <a:endParaRPr lang="de-CH" sz="1600" dirty="0">
              <a:solidFill>
                <a:schemeClr val="tx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r="53728"/>
          <a:stretch/>
        </p:blipFill>
        <p:spPr>
          <a:xfrm>
            <a:off x="529493" y="2569066"/>
            <a:ext cx="7560840" cy="1506592"/>
          </a:xfrm>
          <a:prstGeom prst="rect">
            <a:avLst/>
          </a:prstGeom>
        </p:spPr>
      </p:pic>
      <p:sp>
        <p:nvSpPr>
          <p:cNvPr id="5" name="Rectangle 11"/>
          <p:cNvSpPr>
            <a:spLocks noChangeArrowheads="1"/>
          </p:cNvSpPr>
          <p:nvPr/>
        </p:nvSpPr>
        <p:spPr bwMode="auto">
          <a:xfrm>
            <a:off x="529493" y="2211710"/>
            <a:ext cx="4176464" cy="321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Aft>
                <a:spcPct val="40000"/>
              </a:spcAft>
              <a:buClr>
                <a:srgbClr val="C00000"/>
              </a:buClr>
              <a:buFont typeface="Wingdings" panose="05000000000000000000" pitchFamily="2" charset="2"/>
              <a:buChar char="Ø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Aft>
                <a:spcPct val="40000"/>
              </a:spcAft>
              <a:buClr>
                <a:srgbClr val="0070C0"/>
              </a:buClr>
              <a:buSzPct val="90000"/>
              <a:buFont typeface="Wingdings" panose="05000000000000000000" pitchFamily="2" charset="2"/>
              <a:buChar char="v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Aft>
                <a:spcPct val="40000"/>
              </a:spcAft>
              <a:buFont typeface="Arial" panose="020B0604020202020204" pitchFamily="34" charset="0"/>
              <a:buAutoNum type="arabicPeriod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Aft>
                <a:spcPct val="40000"/>
              </a:spcAft>
              <a:buSzPct val="90000"/>
              <a:buFont typeface="Arial" panose="020B0604020202020204" pitchFamily="34" charset="0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Aft>
                <a:spcPct val="4000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4000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4000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4000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40000"/>
              </a:spcAft>
              <a:defRPr sz="1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Aft>
                <a:spcPct val="0"/>
              </a:spcAft>
              <a:buClrTx/>
              <a:buFontTx/>
              <a:buNone/>
            </a:pPr>
            <a:r>
              <a:rPr lang="de-CH" altLang="de-DE" sz="1600" b="1" dirty="0" smtClean="0"/>
              <a:t>Lärmbelästigung als </a:t>
            </a:r>
            <a:r>
              <a:rPr lang="de-CH" altLang="de-DE" sz="1600" b="1" dirty="0" err="1" smtClean="0"/>
              <a:t>Effektmodifikator</a:t>
            </a:r>
            <a:r>
              <a:rPr lang="de-CH" altLang="de-DE" sz="1600" b="1" dirty="0" smtClean="0"/>
              <a:t>?</a:t>
            </a:r>
            <a:endParaRPr lang="de-CH" altLang="de-DE" sz="1600" b="1" dirty="0"/>
          </a:p>
        </p:txBody>
      </p:sp>
      <p:sp>
        <p:nvSpPr>
          <p:cNvPr id="7" name="Rectangle 6"/>
          <p:cNvSpPr/>
          <p:nvPr/>
        </p:nvSpPr>
        <p:spPr>
          <a:xfrm>
            <a:off x="5796136" y="391004"/>
            <a:ext cx="2020105" cy="34996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dirty="0">
                <a:solidFill>
                  <a:schemeClr val="tx1"/>
                </a:solidFill>
              </a:rPr>
              <a:t>(</a:t>
            </a:r>
            <a:r>
              <a:rPr lang="de-CH" dirty="0" err="1">
                <a:solidFill>
                  <a:schemeClr val="tx1"/>
                </a:solidFill>
              </a:rPr>
              <a:t>Baudin</a:t>
            </a:r>
            <a:r>
              <a:rPr lang="de-CH" dirty="0">
                <a:solidFill>
                  <a:schemeClr val="tx1"/>
                </a:solidFill>
              </a:rPr>
              <a:t> et al, 2020)</a:t>
            </a:r>
            <a:endParaRPr lang="de-CH" dirty="0"/>
          </a:p>
        </p:txBody>
      </p:sp>
      <p:sp>
        <p:nvSpPr>
          <p:cNvPr id="4" name="Rectangle 3"/>
          <p:cNvSpPr/>
          <p:nvPr/>
        </p:nvSpPr>
        <p:spPr>
          <a:xfrm>
            <a:off x="467544" y="977445"/>
            <a:ext cx="8130183" cy="5502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Kombinierte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europäischen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Ländern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(HYENA- und DEBATS-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Studien</a:t>
            </a:r>
            <a:endParaRPr lang="en-US" sz="16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Zunahme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Risiko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für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Bluthochdruck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 10 dB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nächtlicher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Fluglärm</a:t>
            </a:r>
            <a:r>
              <a:rPr lang="en-US" sz="16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3% (95% KI: 1-6%)</a:t>
            </a:r>
            <a:endParaRPr lang="de-CH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5404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13115"/>
            <a:ext cx="4338605" cy="468662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063" y="64543"/>
            <a:ext cx="3335540" cy="4554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62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Gesundheitsfolgen in Europa</a:t>
            </a:r>
            <a:endParaRPr lang="de-CH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b="19450"/>
          <a:stretch/>
        </p:blipFill>
        <p:spPr>
          <a:xfrm>
            <a:off x="500063" y="833438"/>
            <a:ext cx="7877844" cy="323079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11560" y="3723879"/>
            <a:ext cx="7560840" cy="216024"/>
          </a:xfrm>
          <a:prstGeom prst="rect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7" name="Rectangle 6"/>
          <p:cNvSpPr/>
          <p:nvPr/>
        </p:nvSpPr>
        <p:spPr>
          <a:xfrm>
            <a:off x="467991" y="4064232"/>
            <a:ext cx="849694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</a:pPr>
            <a:r>
              <a:rPr lang="de-CH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Mindestens </a:t>
            </a:r>
            <a:r>
              <a:rPr lang="de-CH" sz="1400" dirty="0" smtClean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20% </a:t>
            </a:r>
            <a:r>
              <a:rPr lang="de-CH" sz="1400" dirty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der EU-Bevölkerung leben in </a:t>
            </a:r>
            <a:r>
              <a:rPr lang="de-CH" sz="1400" dirty="0" smtClean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Gebieten mit gesundheitsschädlichem Verkehrslärm.</a:t>
            </a:r>
            <a:endParaRPr lang="de-CH" sz="140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de-CH" sz="1400" dirty="0" smtClean="0">
                <a:solidFill>
                  <a:srgbClr val="211D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Das ist höchstwahrscheinlich eine Unterschätzung gemäss neuen Studiendaten </a:t>
            </a:r>
            <a:endParaRPr lang="en-US" sz="1400" dirty="0">
              <a:solidFill>
                <a:srgbClr val="211D1E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286000" y="2139132"/>
            <a:ext cx="4572000" cy="349968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de-CH" dirty="0"/>
          </a:p>
        </p:txBody>
      </p:sp>
      <p:sp>
        <p:nvSpPr>
          <p:cNvPr id="9" name="Rectangle 8"/>
          <p:cNvSpPr/>
          <p:nvPr/>
        </p:nvSpPr>
        <p:spPr>
          <a:xfrm>
            <a:off x="1259632" y="2587990"/>
            <a:ext cx="6912768" cy="216024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0" name="Rectangle 9"/>
          <p:cNvSpPr/>
          <p:nvPr/>
        </p:nvSpPr>
        <p:spPr>
          <a:xfrm>
            <a:off x="1259632" y="3503288"/>
            <a:ext cx="6912768" cy="216024"/>
          </a:xfrm>
          <a:prstGeom prst="rect">
            <a:avLst/>
          </a:prstGeom>
          <a:noFill/>
          <a:ln w="317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586463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dirty="0" smtClean="0"/>
              <a:t>Inhalt</a:t>
            </a:r>
            <a:endParaRPr lang="en-GB" altLang="de-DE" dirty="0" smtClean="0"/>
          </a:p>
        </p:txBody>
      </p:sp>
      <p:sp>
        <p:nvSpPr>
          <p:cNvPr id="717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r>
              <a:rPr lang="de-CH" sz="2000" dirty="0" smtClean="0"/>
              <a:t>Wirkungsmechanismen</a:t>
            </a:r>
          </a:p>
          <a:p>
            <a:pPr>
              <a:defRPr/>
            </a:pPr>
            <a:r>
              <a:rPr lang="de-CH" sz="2000" dirty="0" smtClean="0"/>
              <a:t>Akute Gesundheitseffekte: Lärmstudie Zürich</a:t>
            </a:r>
          </a:p>
          <a:p>
            <a:pPr>
              <a:defRPr/>
            </a:pPr>
            <a:r>
              <a:rPr lang="de-CH" sz="2000" dirty="0" smtClean="0"/>
              <a:t>Langzeiteffekte: Nationale </a:t>
            </a:r>
            <a:r>
              <a:rPr lang="de-CH" sz="2000" dirty="0" err="1" smtClean="0"/>
              <a:t>Kohortenstudie</a:t>
            </a:r>
            <a:endParaRPr lang="de-CH" sz="2000" dirty="0" smtClean="0"/>
          </a:p>
          <a:p>
            <a:pPr>
              <a:defRPr/>
            </a:pPr>
            <a:r>
              <a:rPr lang="de-CH" sz="2000" dirty="0" smtClean="0"/>
              <a:t>Zusammenhang Belästigung und Gesundheit</a:t>
            </a:r>
          </a:p>
          <a:p>
            <a:pPr>
              <a:defRPr/>
            </a:pPr>
            <a:r>
              <a:rPr lang="de-CH" sz="2000" dirty="0" smtClean="0"/>
              <a:t>Gesundheitsfolgenabschätzung</a:t>
            </a:r>
          </a:p>
          <a:p>
            <a:pPr>
              <a:defRPr/>
            </a:pPr>
            <a:r>
              <a:rPr lang="de-CH" sz="2000" dirty="0" smtClean="0"/>
              <a:t>Schlussfolgerungen</a:t>
            </a:r>
          </a:p>
        </p:txBody>
      </p:sp>
    </p:spTree>
    <p:extLst>
      <p:ext uri="{BB962C8B-B14F-4D97-AF65-F5344CB8AC3E}">
        <p14:creationId xmlns:p14="http://schemas.microsoft.com/office/powerpoint/2010/main" val="1192719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de-CH" dirty="0" smtClean="0"/>
              <a:t>Externe Lärmkosten</a:t>
            </a:r>
            <a:br>
              <a:rPr lang="de-CH" dirty="0" smtClean="0"/>
            </a:br>
            <a:r>
              <a:rPr lang="de-CH" dirty="0" smtClean="0"/>
              <a:t>(CH in </a:t>
            </a:r>
            <a:r>
              <a:rPr lang="de-CH" dirty="0" err="1" smtClean="0"/>
              <a:t>Mio</a:t>
            </a:r>
            <a:r>
              <a:rPr lang="de-CH" dirty="0" smtClean="0"/>
              <a:t> CHF) </a:t>
            </a:r>
            <a:endParaRPr lang="de-CH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6241" y="274639"/>
            <a:ext cx="5197631" cy="424132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57502" y="3867894"/>
            <a:ext cx="3263416" cy="5216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CH" sz="1000" dirty="0"/>
              <a:t>https://www.are.admin.ch/are/de/home/medien-und-publikationen/publikationen/verkehr/externe-kosten-und-nutzen-des-verkehrs-in-der-schweiz.html</a:t>
            </a:r>
          </a:p>
        </p:txBody>
      </p:sp>
    </p:spTree>
    <p:extLst>
      <p:ext uri="{BB962C8B-B14F-4D97-AF65-F5344CB8AC3E}">
        <p14:creationId xmlns:p14="http://schemas.microsoft.com/office/powerpoint/2010/main" val="2286079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dirty="0" smtClean="0">
                <a:solidFill>
                  <a:srgbClr val="468AB2"/>
                </a:solidFill>
              </a:rPr>
              <a:t>Lärm und Gesundheit</a:t>
            </a:r>
            <a:endParaRPr lang="en-US" altLang="de-DE" dirty="0" smtClean="0">
              <a:solidFill>
                <a:srgbClr val="468AB2"/>
              </a:solidFill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843739"/>
            <a:ext cx="8137524" cy="3383774"/>
          </a:xfrm>
        </p:spPr>
        <p:txBody>
          <a:bodyPr/>
          <a:lstStyle/>
          <a:p>
            <a:pPr>
              <a:defRPr/>
            </a:pPr>
            <a:r>
              <a:rPr lang="de-DE" sz="1600" dirty="0" smtClean="0"/>
              <a:t>Lärm führt </a:t>
            </a:r>
            <a:r>
              <a:rPr lang="de-DE" sz="1600" dirty="0"/>
              <a:t>zu </a:t>
            </a:r>
            <a:r>
              <a:rPr lang="de-DE" sz="1600" dirty="0" smtClean="0"/>
              <a:t>Belästigungen.</a:t>
            </a:r>
            <a:endParaRPr lang="de-DE" sz="1600" dirty="0"/>
          </a:p>
          <a:p>
            <a:pPr>
              <a:defRPr/>
            </a:pPr>
            <a:r>
              <a:rPr lang="de-DE" sz="1600" dirty="0" smtClean="0"/>
              <a:t>Lärm stört den Schlaf und die Erholung.</a:t>
            </a:r>
          </a:p>
          <a:p>
            <a:pPr>
              <a:defRPr/>
            </a:pPr>
            <a:r>
              <a:rPr lang="de-DE" sz="1600" dirty="0"/>
              <a:t>E</a:t>
            </a:r>
            <a:r>
              <a:rPr lang="de-DE" sz="1600" dirty="0" smtClean="0"/>
              <a:t>rhöhtes Risiko für Herz-Kreislauferkrankungen insbesondere ischämische Herzerkrankungen (Herzinfarkt), Schlaganfälle und Bluthochdruck, zunehmende Evidenz für Herzinsuffizienz</a:t>
            </a:r>
          </a:p>
          <a:p>
            <a:pPr>
              <a:defRPr/>
            </a:pPr>
            <a:r>
              <a:rPr lang="de-DE" sz="1600" dirty="0" smtClean="0"/>
              <a:t>Einflüsse auf den Metabolismus inkl. Diabetes und Übergewicht</a:t>
            </a:r>
          </a:p>
          <a:p>
            <a:pPr>
              <a:defRPr/>
            </a:pPr>
            <a:r>
              <a:rPr lang="de-DE" sz="1600" dirty="0" smtClean="0"/>
              <a:t>Störungen </a:t>
            </a:r>
            <a:r>
              <a:rPr lang="de-DE" sz="1600" dirty="0"/>
              <a:t>des Lernens und der kognitiven Leistung (insbesondere auch Kinder)</a:t>
            </a:r>
          </a:p>
          <a:p>
            <a:pPr>
              <a:defRPr/>
            </a:pPr>
            <a:r>
              <a:rPr lang="de-DE" sz="1600" dirty="0" smtClean="0"/>
              <a:t>Veränderung der emotionalen Stimmungslage bis hin zu Depression.</a:t>
            </a:r>
          </a:p>
          <a:p>
            <a:pPr>
              <a:defRPr/>
            </a:pPr>
            <a:r>
              <a:rPr lang="de-DE" sz="1600" dirty="0" smtClean="0"/>
              <a:t>Auch unterhalb der Grenzwerte treten negative gesundheitliche Effekte auf.</a:t>
            </a:r>
          </a:p>
          <a:p>
            <a:pPr marL="0" indent="0">
              <a:buNone/>
              <a:defRPr/>
            </a:pPr>
            <a:endParaRPr lang="de-DE" sz="1600" dirty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1822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0070C0"/>
                </a:solidFill>
              </a:rPr>
              <a:t>Zusätzliche Literatur</a:t>
            </a:r>
            <a:endParaRPr lang="de-CH" dirty="0">
              <a:solidFill>
                <a:srgbClr val="0070C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600"/>
              </a:spcBef>
            </a:pPr>
            <a:r>
              <a:rPr lang="de-CH" sz="1100" dirty="0" smtClean="0"/>
              <a:t>Themenheft </a:t>
            </a:r>
            <a:r>
              <a:rPr lang="de-CH" sz="1100" dirty="0" err="1" smtClean="0"/>
              <a:t>Oekoskop</a:t>
            </a:r>
            <a:r>
              <a:rPr lang="de-CH" sz="1100" dirty="0" smtClean="0"/>
              <a:t> </a:t>
            </a:r>
            <a:r>
              <a:rPr lang="de-CH" sz="1100" dirty="0"/>
              <a:t>zu </a:t>
            </a:r>
            <a:r>
              <a:rPr lang="de-CH" sz="1100" dirty="0" smtClean="0"/>
              <a:t>Lärm, 3/2022: </a:t>
            </a:r>
            <a:br>
              <a:rPr lang="de-CH" sz="1100" dirty="0" smtClean="0"/>
            </a:br>
            <a:r>
              <a:rPr lang="de-CH" sz="1050" dirty="0" smtClean="0">
                <a:hlinkClick r:id="rId2"/>
              </a:rPr>
              <a:t>https</a:t>
            </a:r>
            <a:r>
              <a:rPr lang="de-CH" sz="1050" dirty="0">
                <a:hlinkClick r:id="rId2"/>
              </a:rPr>
              <a:t>://</a:t>
            </a:r>
            <a:r>
              <a:rPr lang="de-CH" sz="1050" dirty="0" smtClean="0">
                <a:hlinkClick r:id="rId2"/>
              </a:rPr>
              <a:t>www.aefu.ch/fileadmin/user_upload/aefu-data/b_documents/oekoskop/Oekoskop_22_3.pdf</a:t>
            </a:r>
            <a:r>
              <a:rPr lang="de-CH" sz="1050" dirty="0" smtClean="0"/>
              <a:t> </a:t>
            </a:r>
            <a:endParaRPr lang="de-CH" sz="1050" dirty="0" smtClean="0"/>
          </a:p>
          <a:p>
            <a:pPr>
              <a:spcBef>
                <a:spcPts val="600"/>
              </a:spcBef>
            </a:pPr>
            <a:r>
              <a:rPr lang="de-CH" sz="1050" dirty="0" err="1" smtClean="0"/>
              <a:t>Hahad</a:t>
            </a:r>
            <a:r>
              <a:rPr lang="de-CH" sz="1050" dirty="0" smtClean="0"/>
              <a:t> </a:t>
            </a:r>
            <a:r>
              <a:rPr lang="de-CH" sz="1050" dirty="0"/>
              <a:t>O., Röösli M., Daiber A., Münzel T. Nachtlärminduzierte Schlafstörungen und Herz-Kreislauf-Risiko. Aktuelle Kardiologie, 2021, 10(6): 521-525</a:t>
            </a:r>
            <a:r>
              <a:rPr lang="de-CH" sz="1050" dirty="0" smtClean="0"/>
              <a:t>: </a:t>
            </a:r>
            <a:r>
              <a:rPr lang="de-CH" sz="1050" dirty="0" smtClean="0">
                <a:hlinkClick r:id="rId3"/>
              </a:rPr>
              <a:t>https</a:t>
            </a:r>
            <a:r>
              <a:rPr lang="de-CH" sz="1050" dirty="0">
                <a:hlinkClick r:id="rId3"/>
              </a:rPr>
              <a:t>://</a:t>
            </a:r>
            <a:r>
              <a:rPr lang="de-CH" sz="1050" dirty="0" smtClean="0">
                <a:hlinkClick r:id="rId3"/>
              </a:rPr>
              <a:t>www.thieme-connect.com/products/ejournals/html/10.1055/a-1545-0604</a:t>
            </a:r>
            <a:r>
              <a:rPr lang="de-CH" sz="1050" dirty="0" smtClean="0"/>
              <a:t> </a:t>
            </a:r>
            <a:endParaRPr lang="de-CH" sz="1050" dirty="0"/>
          </a:p>
          <a:p>
            <a:pPr>
              <a:spcBef>
                <a:spcPts val="600"/>
              </a:spcBef>
            </a:pPr>
            <a:r>
              <a:rPr lang="de-CH" sz="1050" dirty="0" err="1" smtClean="0"/>
              <a:t>Hahad</a:t>
            </a:r>
            <a:r>
              <a:rPr lang="de-CH" sz="1050" dirty="0" smtClean="0"/>
              <a:t> </a:t>
            </a:r>
            <a:r>
              <a:rPr lang="de-CH" sz="1050" dirty="0"/>
              <a:t>O., Röösli M., Daiber A., Münzel T. Lärm und Herz-Kreislauf-Erkrankungen, Aktuelle Kardiologie, 2021, 10(6): 516-520: </a:t>
            </a:r>
            <a:r>
              <a:rPr lang="de-CH" sz="1050" dirty="0" smtClean="0">
                <a:hlinkClick r:id="rId4"/>
              </a:rPr>
              <a:t>https</a:t>
            </a:r>
            <a:r>
              <a:rPr lang="de-CH" sz="1050" dirty="0">
                <a:hlinkClick r:id="rId4"/>
              </a:rPr>
              <a:t>://</a:t>
            </a:r>
            <a:r>
              <a:rPr lang="de-CH" sz="1050" dirty="0" smtClean="0">
                <a:hlinkClick r:id="rId4"/>
              </a:rPr>
              <a:t>www.thieme-connect.com/products/ejournals/html/10.1055/a-1527-3145</a:t>
            </a:r>
            <a:r>
              <a:rPr lang="de-CH" sz="1050" dirty="0" smtClean="0"/>
              <a:t> </a:t>
            </a:r>
            <a:endParaRPr lang="de-CH" sz="1050" dirty="0" smtClean="0"/>
          </a:p>
          <a:p>
            <a:pPr>
              <a:spcBef>
                <a:spcPts val="600"/>
              </a:spcBef>
            </a:pPr>
            <a:r>
              <a:rPr lang="de-CH" sz="1100" dirty="0"/>
              <a:t>Röösli M., Probst-</a:t>
            </a:r>
            <a:r>
              <a:rPr lang="de-CH" sz="1100" dirty="0" err="1"/>
              <a:t>Hensch</a:t>
            </a:r>
            <a:r>
              <a:rPr lang="de-CH" sz="1100" dirty="0"/>
              <a:t> N. Nicht übertragbare Krankheiten verstehen und verhindern mit Big Data und </a:t>
            </a:r>
            <a:r>
              <a:rPr lang="de-CH" sz="1100" dirty="0" err="1"/>
              <a:t>Exposom</a:t>
            </a:r>
            <a:r>
              <a:rPr lang="de-CH" sz="1100" dirty="0"/>
              <a:t>-Ansätzen. </a:t>
            </a:r>
            <a:r>
              <a:rPr lang="de-CH" sz="1100" dirty="0" err="1"/>
              <a:t>Leading</a:t>
            </a:r>
            <a:r>
              <a:rPr lang="de-CH" sz="1100" dirty="0"/>
              <a:t> </a:t>
            </a:r>
            <a:r>
              <a:rPr lang="de-CH" sz="1100" dirty="0" err="1"/>
              <a:t>Opinions</a:t>
            </a:r>
            <a:r>
              <a:rPr lang="de-CH" sz="1100" dirty="0"/>
              <a:t> Innere Medizin, 2019, 5: 63-65. </a:t>
            </a:r>
            <a:r>
              <a:rPr lang="de-CH" sz="1100" dirty="0">
                <a:hlinkClick r:id="rId5"/>
              </a:rPr>
              <a:t>https://www.universimed.com/ch/article/kardiologie-gefaessmedizin/nicht-uebertragbare-krankheiten-verstehen-und-verhindern-mit-big-data-und-exposom-ansaetzen-2128106#</a:t>
            </a:r>
            <a:r>
              <a:rPr lang="de-CH" sz="1100" dirty="0"/>
              <a:t>! </a:t>
            </a:r>
          </a:p>
          <a:p>
            <a:pPr>
              <a:spcBef>
                <a:spcPts val="600"/>
              </a:spcBef>
            </a:pPr>
            <a:r>
              <a:rPr lang="de-CH" sz="1100" dirty="0"/>
              <a:t>Probst-</a:t>
            </a:r>
            <a:r>
              <a:rPr lang="de-CH" sz="1100" dirty="0" err="1"/>
              <a:t>Hensch</a:t>
            </a:r>
            <a:r>
              <a:rPr lang="de-CH" sz="1100" dirty="0"/>
              <a:t> N., Röösli M. Auswirkungen von Lärmbelastung auf das kardiovaskuläre System. Hausarzt Praxis 2020; Vol. 15, Nr. 11</a:t>
            </a:r>
          </a:p>
          <a:p>
            <a:r>
              <a:rPr lang="de-CH" sz="1100" dirty="0" smtClean="0"/>
              <a:t>Röösli </a:t>
            </a:r>
            <a:r>
              <a:rPr lang="de-CH" sz="1100" dirty="0"/>
              <a:t>M., </a:t>
            </a:r>
            <a:r>
              <a:rPr lang="de-CH" sz="1100" dirty="0" err="1"/>
              <a:t>Wunderli</a:t>
            </a:r>
            <a:r>
              <a:rPr lang="de-CH" sz="1100" dirty="0"/>
              <a:t>. J.M., Brink M.,</a:t>
            </a:r>
            <a:r>
              <a:rPr lang="de-CH" sz="1100" dirty="0" err="1"/>
              <a:t>Cajochen</a:t>
            </a:r>
            <a:r>
              <a:rPr lang="de-CH" sz="1100" dirty="0"/>
              <a:t> C., Probst-</a:t>
            </a:r>
            <a:r>
              <a:rPr lang="de-CH" sz="1100" dirty="0" err="1"/>
              <a:t>Hensch</a:t>
            </a:r>
            <a:r>
              <a:rPr lang="de-CH" sz="1100" dirty="0"/>
              <a:t> N. Verkehrslärm, kardiovaskuläre Sterblichkeit, Diabetes, Schlafstörung und Belästigung: die </a:t>
            </a:r>
            <a:r>
              <a:rPr lang="de-CH" sz="1100" dirty="0" err="1"/>
              <a:t>SiRENE</a:t>
            </a:r>
            <a:r>
              <a:rPr lang="de-CH" sz="1100" dirty="0"/>
              <a:t>-Studie. Swiss </a:t>
            </a:r>
            <a:r>
              <a:rPr lang="de-CH" sz="1100" dirty="0" err="1"/>
              <a:t>Med</a:t>
            </a:r>
            <a:r>
              <a:rPr lang="de-CH" sz="1100" dirty="0"/>
              <a:t> Forum. 2019;19(0506):77-82: </a:t>
            </a:r>
            <a:r>
              <a:rPr lang="de-CH" sz="1100" dirty="0">
                <a:hlinkClick r:id="rId6"/>
              </a:rPr>
              <a:t>https://medicalforum.ch/de/detail/doi/smf.2019.03433</a:t>
            </a:r>
            <a:r>
              <a:rPr lang="de-CH" sz="1100" dirty="0" smtClean="0">
                <a:hlinkClick r:id="rId6"/>
              </a:rPr>
              <a:t>/</a:t>
            </a:r>
            <a:r>
              <a:rPr lang="de-CH" sz="1100" dirty="0" smtClean="0"/>
              <a:t> </a:t>
            </a:r>
            <a:endParaRPr lang="de-CH" sz="1100" dirty="0" smtClean="0"/>
          </a:p>
          <a:p>
            <a:endParaRPr lang="de-CH" sz="1100" dirty="0"/>
          </a:p>
        </p:txBody>
      </p:sp>
    </p:spTree>
    <p:extLst>
      <p:ext uri="{BB962C8B-B14F-4D97-AF65-F5344CB8AC3E}">
        <p14:creationId xmlns:p14="http://schemas.microsoft.com/office/powerpoint/2010/main" val="2288441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230C325-7ACD-8B41-8EB5-F9572D6E947F}"/>
              </a:ext>
            </a:extLst>
          </p:cNvPr>
          <p:cNvSpPr txBox="1"/>
          <p:nvPr/>
        </p:nvSpPr>
        <p:spPr>
          <a:xfrm>
            <a:off x="500063" y="2606238"/>
            <a:ext cx="3927921" cy="542845"/>
          </a:xfrm>
          <a:prstGeom prst="rect">
            <a:avLst/>
          </a:prstGeom>
        </p:spPr>
        <p:txBody>
          <a:bodyPr vert="horz" wrap="none" lIns="0" tIns="45720" rIns="91440" bIns="45720" rtlCol="0">
            <a:noAutofit/>
          </a:bodyPr>
          <a:lstStyle/>
          <a:p>
            <a:pPr marL="0" indent="0" algn="l">
              <a:buNone/>
            </a:pPr>
            <a:endParaRPr lang="en-US" sz="2400" b="0" i="0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B562F6-E45C-4B36-922E-D0C1B0B5A3D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00062" y="2673719"/>
            <a:ext cx="8137525" cy="618111"/>
          </a:xfrm>
        </p:spPr>
        <p:txBody>
          <a:bodyPr anchor="ctr" anchorCtr="0"/>
          <a:lstStyle/>
          <a:p>
            <a:r>
              <a:rPr lang="en-US" dirty="0" err="1" smtClean="0">
                <a:solidFill>
                  <a:schemeClr val="accent1">
                    <a:lumMod val="100000"/>
                  </a:schemeClr>
                </a:solidFill>
              </a:rPr>
              <a:t>Fragen</a:t>
            </a:r>
            <a:r>
              <a:rPr lang="en-US" dirty="0" smtClean="0">
                <a:solidFill>
                  <a:schemeClr val="accent1">
                    <a:lumMod val="100000"/>
                  </a:schemeClr>
                </a:solidFill>
              </a:rPr>
              <a:t>?</a:t>
            </a:r>
            <a:endParaRPr lang="en-US" dirty="0">
              <a:solidFill>
                <a:schemeClr val="accent1">
                  <a:lumMod val="100000"/>
                </a:schemeClr>
              </a:solidFill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GB" dirty="0" smtClean="0"/>
              <a:t>E-mail: martin.roosli@swisstph.ch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 err="1" smtClean="0"/>
              <a:t>Vielen</a:t>
            </a:r>
            <a:r>
              <a:rPr lang="en-US" dirty="0" smtClean="0"/>
              <a:t> Dank an </a:t>
            </a:r>
            <a:r>
              <a:rPr lang="en-US" dirty="0" err="1" smtClean="0"/>
              <a:t>meine</a:t>
            </a:r>
            <a:r>
              <a:rPr lang="en-US" dirty="0" smtClean="0"/>
              <a:t> </a:t>
            </a:r>
            <a:r>
              <a:rPr lang="en-US" dirty="0" err="1" smtClean="0"/>
              <a:t>Kolleginnen</a:t>
            </a:r>
            <a:r>
              <a:rPr lang="en-US" dirty="0" smtClean="0"/>
              <a:t> und </a:t>
            </a:r>
            <a:r>
              <a:rPr lang="en-US" dirty="0" err="1" smtClean="0"/>
              <a:t>Kollegen</a:t>
            </a:r>
            <a:r>
              <a:rPr lang="en-US" dirty="0" smtClean="0"/>
              <a:t>: Mark Brink, Christian </a:t>
            </a:r>
            <a:r>
              <a:rPr lang="en-US" dirty="0" err="1" smtClean="0"/>
              <a:t>Cajochen</a:t>
            </a:r>
            <a:r>
              <a:rPr lang="en-US" dirty="0" smtClean="0"/>
              <a:t>, Harris </a:t>
            </a:r>
            <a:r>
              <a:rPr lang="en-US" dirty="0" err="1" smtClean="0"/>
              <a:t>Héritier</a:t>
            </a:r>
            <a:r>
              <a:rPr lang="en-US" dirty="0" smtClean="0"/>
              <a:t>, Nicole Probst-</a:t>
            </a:r>
            <a:r>
              <a:rPr lang="en-US" dirty="0" err="1" smtClean="0"/>
              <a:t>Hensch</a:t>
            </a:r>
            <a:r>
              <a:rPr lang="en-US" dirty="0" smtClean="0"/>
              <a:t>, Michelle </a:t>
            </a:r>
            <a:r>
              <a:rPr lang="en-US" dirty="0" err="1" smtClean="0"/>
              <a:t>Raess</a:t>
            </a:r>
            <a:r>
              <a:rPr lang="en-US" dirty="0" smtClean="0"/>
              <a:t>, </a:t>
            </a:r>
            <a:r>
              <a:rPr lang="en-US" dirty="0" err="1" smtClean="0"/>
              <a:t>Apolline</a:t>
            </a:r>
            <a:r>
              <a:rPr lang="en-US" dirty="0" smtClean="0"/>
              <a:t> </a:t>
            </a:r>
            <a:r>
              <a:rPr lang="en-US" dirty="0"/>
              <a:t>Saucy, </a:t>
            </a:r>
            <a:r>
              <a:rPr lang="en-US" dirty="0" smtClean="0"/>
              <a:t>Beat </a:t>
            </a:r>
            <a:r>
              <a:rPr lang="en-US" dirty="0" err="1" smtClean="0"/>
              <a:t>Schäffer</a:t>
            </a:r>
            <a:r>
              <a:rPr lang="en-US" dirty="0" smtClean="0"/>
              <a:t>, Danielle </a:t>
            </a:r>
            <a:r>
              <a:rPr lang="en-US" dirty="0" err="1" smtClean="0"/>
              <a:t>Vienneau</a:t>
            </a:r>
            <a:r>
              <a:rPr lang="en-US" dirty="0" smtClean="0"/>
              <a:t>, Jean-Marc </a:t>
            </a:r>
            <a:r>
              <a:rPr lang="en-US" dirty="0" err="1" smtClean="0"/>
              <a:t>Wunderli</a:t>
            </a:r>
            <a:r>
              <a:rPr lang="en-US" dirty="0" smtClean="0"/>
              <a:t> und </a:t>
            </a:r>
            <a:r>
              <a:rPr lang="en-US" dirty="0" err="1" smtClean="0"/>
              <a:t>viele</a:t>
            </a:r>
            <a:r>
              <a:rPr lang="en-US" dirty="0" smtClean="0"/>
              <a:t> </a:t>
            </a:r>
            <a:r>
              <a:rPr lang="en-US" dirty="0" err="1" smtClean="0"/>
              <a:t>mehr</a:t>
            </a:r>
            <a:endParaRPr lang="en-GB" dirty="0"/>
          </a:p>
        </p:txBody>
      </p:sp>
      <p:sp>
        <p:nvSpPr>
          <p:cNvPr id="7" name="Rectangle 6"/>
          <p:cNvSpPr/>
          <p:nvPr/>
        </p:nvSpPr>
        <p:spPr>
          <a:xfrm>
            <a:off x="5796136" y="3299997"/>
            <a:ext cx="1362874" cy="292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>
              <a:buNone/>
            </a:pP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@</a:t>
            </a:r>
            <a:r>
              <a:rPr lang="de-CH" sz="1400" dirty="0" err="1">
                <a:latin typeface="Arial" panose="020B0604020202020204" pitchFamily="34" charset="0"/>
                <a:cs typeface="Arial" panose="020B0604020202020204" pitchFamily="34" charset="0"/>
              </a:rPr>
              <a:t>MartinRoosli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l="148" t="227" r="24609" b="-227"/>
          <a:stretch/>
        </p:blipFill>
        <p:spPr>
          <a:xfrm>
            <a:off x="5391172" y="3296456"/>
            <a:ext cx="431198" cy="35969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3295" y="34525"/>
            <a:ext cx="1900873" cy="3231486"/>
          </a:xfrm>
          <a:prstGeom prst="rect">
            <a:avLst/>
          </a:prstGeom>
        </p:spPr>
      </p:pic>
      <p:sp>
        <p:nvSpPr>
          <p:cNvPr id="13" name="Left Arrow 12"/>
          <p:cNvSpPr/>
          <p:nvPr/>
        </p:nvSpPr>
        <p:spPr>
          <a:xfrm>
            <a:off x="5934905" y="2234550"/>
            <a:ext cx="720080" cy="186057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4" name="TextBox 13"/>
          <p:cNvSpPr txBox="1"/>
          <p:nvPr/>
        </p:nvSpPr>
        <p:spPr>
          <a:xfrm>
            <a:off x="6687466" y="2182163"/>
            <a:ext cx="1950121" cy="57606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indent="0" algn="l">
              <a:buNone/>
            </a:pPr>
            <a:r>
              <a:rPr lang="de-CH" sz="16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Richtwert WHO für </a:t>
            </a:r>
            <a:br>
              <a:rPr lang="de-CH" sz="16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600" b="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Nacht (40-45 dB)</a:t>
            </a:r>
          </a:p>
        </p:txBody>
      </p:sp>
      <p:sp>
        <p:nvSpPr>
          <p:cNvPr id="15" name="Left Arrow 14"/>
          <p:cNvSpPr/>
          <p:nvPr/>
        </p:nvSpPr>
        <p:spPr>
          <a:xfrm>
            <a:off x="5934905" y="1985884"/>
            <a:ext cx="720080" cy="186057"/>
          </a:xfrm>
          <a:prstGeom prst="leftArrow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16" name="TextBox 15"/>
          <p:cNvSpPr txBox="1"/>
          <p:nvPr/>
        </p:nvSpPr>
        <p:spPr>
          <a:xfrm>
            <a:off x="6687465" y="1661004"/>
            <a:ext cx="1950121" cy="576064"/>
          </a:xfrm>
          <a:prstGeom prst="rect">
            <a:avLst/>
          </a:prstGeom>
        </p:spPr>
        <p:txBody>
          <a:bodyPr vert="horz" wrap="none" lIns="91440" tIns="45720" rIns="91440" bIns="45720" rtlCol="0">
            <a:normAutofit/>
          </a:bodyPr>
          <a:lstStyle/>
          <a:p>
            <a:pPr marL="0" indent="0" algn="l">
              <a:buNone/>
            </a:pPr>
            <a:r>
              <a:rPr lang="de-CH" sz="1600" b="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Richtwert CH für </a:t>
            </a:r>
            <a:br>
              <a:rPr lang="de-CH" sz="1600" b="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600" b="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die Nacht (45-60 dB)</a:t>
            </a:r>
          </a:p>
        </p:txBody>
      </p:sp>
    </p:spTree>
    <p:extLst>
      <p:ext uri="{BB962C8B-B14F-4D97-AF65-F5344CB8AC3E}">
        <p14:creationId xmlns:p14="http://schemas.microsoft.com/office/powerpoint/2010/main" val="2057878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6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de-CH" altLang="de-DE" dirty="0" smtClean="0">
                <a:solidFill>
                  <a:srgbClr val="468AB2"/>
                </a:solidFill>
              </a:rPr>
              <a:t>Lärm und Gesundheit</a:t>
            </a:r>
            <a:endParaRPr lang="en-US" altLang="de-DE" dirty="0" smtClean="0">
              <a:solidFill>
                <a:srgbClr val="468AB2"/>
              </a:solidFill>
            </a:endParaRPr>
          </a:p>
        </p:txBody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00063" y="843739"/>
            <a:ext cx="8137524" cy="3383774"/>
          </a:xfrm>
        </p:spPr>
        <p:txBody>
          <a:bodyPr/>
          <a:lstStyle/>
          <a:p>
            <a:pPr>
              <a:defRPr/>
            </a:pPr>
            <a:r>
              <a:rPr lang="de-DE" sz="1600" dirty="0" smtClean="0"/>
              <a:t>Lärm führt </a:t>
            </a:r>
            <a:r>
              <a:rPr lang="de-DE" sz="1600" dirty="0"/>
              <a:t>zu </a:t>
            </a:r>
            <a:r>
              <a:rPr lang="de-DE" sz="1600" dirty="0" smtClean="0"/>
              <a:t>Belästigungen.</a:t>
            </a:r>
            <a:endParaRPr lang="de-DE" sz="1600" dirty="0"/>
          </a:p>
          <a:p>
            <a:pPr>
              <a:defRPr/>
            </a:pPr>
            <a:r>
              <a:rPr lang="de-DE" sz="1600" dirty="0" smtClean="0"/>
              <a:t>Lärm stört den Schlaf und die Erholung.</a:t>
            </a:r>
          </a:p>
          <a:p>
            <a:pPr>
              <a:defRPr/>
            </a:pPr>
            <a:r>
              <a:rPr lang="de-DE" sz="1600" dirty="0"/>
              <a:t>E</a:t>
            </a:r>
            <a:r>
              <a:rPr lang="de-DE" sz="1600" dirty="0" smtClean="0"/>
              <a:t>rhöhtes Risiko für Herz-Kreislauferkrankungen insbesondere ischämische Herzerkrankungen (Herzinfarkt), Schlaganfälle und Bluthochdruck, zunehmende Evidenz für Herzinsuffizienz</a:t>
            </a:r>
          </a:p>
          <a:p>
            <a:pPr>
              <a:defRPr/>
            </a:pPr>
            <a:r>
              <a:rPr lang="de-DE" sz="1600" dirty="0" smtClean="0"/>
              <a:t>Einflüsse auf den Metabolismus inkl. Diabetes und Übergewicht</a:t>
            </a:r>
          </a:p>
          <a:p>
            <a:pPr>
              <a:defRPr/>
            </a:pPr>
            <a:r>
              <a:rPr lang="de-DE" sz="1600" dirty="0" smtClean="0"/>
              <a:t>Störungen </a:t>
            </a:r>
            <a:r>
              <a:rPr lang="de-DE" sz="1600" dirty="0"/>
              <a:t>des Lernens und der kognitiven Leistung (insbesondere auch Kinder)</a:t>
            </a:r>
          </a:p>
          <a:p>
            <a:pPr>
              <a:defRPr/>
            </a:pPr>
            <a:r>
              <a:rPr lang="de-DE" sz="1600" dirty="0" smtClean="0"/>
              <a:t>Veränderung der emotionalen Stimmungslage bis hin zu Depression.</a:t>
            </a:r>
          </a:p>
          <a:p>
            <a:pPr marL="0" indent="0">
              <a:buNone/>
              <a:defRPr/>
            </a:pPr>
            <a:endParaRPr lang="de-DE" sz="1600" dirty="0"/>
          </a:p>
          <a:p>
            <a:pPr>
              <a:defRPr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02993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78"/>
          <a:stretch/>
        </p:blipFill>
        <p:spPr bwMode="auto">
          <a:xfrm>
            <a:off x="395536" y="987574"/>
            <a:ext cx="5673748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5"/>
          <p:cNvSpPr>
            <a:spLocks noChangeArrowheads="1"/>
          </p:cNvSpPr>
          <p:nvPr/>
        </p:nvSpPr>
        <p:spPr bwMode="auto">
          <a:xfrm>
            <a:off x="3837850" y="4011910"/>
            <a:ext cx="1032655" cy="249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CH" altLang="de-DE" sz="1100" dirty="0">
                <a:solidFill>
                  <a:srgbClr val="000000"/>
                </a:solidFill>
              </a:rPr>
              <a:t>Thiesse 2018</a:t>
            </a:r>
            <a:endParaRPr lang="en-US" altLang="de-DE" sz="1100" dirty="0">
              <a:solidFill>
                <a:srgbClr val="00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468AB2"/>
                </a:solidFill>
              </a:rPr>
              <a:t>Wahrnehmung </a:t>
            </a:r>
            <a:r>
              <a:rPr lang="de-CH" dirty="0" smtClean="0">
                <a:solidFill>
                  <a:srgbClr val="468AB2"/>
                </a:solidFill>
              </a:rPr>
              <a:t>von Schall</a:t>
            </a:r>
            <a:endParaRPr lang="de-CH" dirty="0">
              <a:solidFill>
                <a:srgbClr val="468AB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17087" y="2947334"/>
            <a:ext cx="925253" cy="2927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i="1" dirty="0"/>
              <a:t>Amygdala</a:t>
            </a:r>
            <a:endParaRPr lang="de-CH" sz="1400" dirty="0"/>
          </a:p>
        </p:txBody>
      </p:sp>
      <p:sp>
        <p:nvSpPr>
          <p:cNvPr id="8" name="Line Callout 2 (No Border) 7"/>
          <p:cNvSpPr/>
          <p:nvPr/>
        </p:nvSpPr>
        <p:spPr>
          <a:xfrm>
            <a:off x="5868144" y="1129263"/>
            <a:ext cx="3168352" cy="360040"/>
          </a:xfrm>
          <a:prstGeom prst="callout2">
            <a:avLst>
              <a:gd name="adj1" fmla="val 51950"/>
              <a:gd name="adj2" fmla="val -1113"/>
              <a:gd name="adj3" fmla="val 50633"/>
              <a:gd name="adj4" fmla="val -8738"/>
              <a:gd name="adj5" fmla="val 314534"/>
              <a:gd name="adj6" fmla="val -35377"/>
            </a:avLst>
          </a:prstGeom>
          <a:ln w="19050"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Limbisches System (Emotionen)</a:t>
            </a:r>
            <a:endParaRPr lang="de-CH" dirty="0"/>
          </a:p>
        </p:txBody>
      </p:sp>
      <p:sp>
        <p:nvSpPr>
          <p:cNvPr id="14" name="Line Callout 2 (No Border) 13"/>
          <p:cNvSpPr/>
          <p:nvPr/>
        </p:nvSpPr>
        <p:spPr>
          <a:xfrm>
            <a:off x="5868144" y="1635646"/>
            <a:ext cx="3168352" cy="360040"/>
          </a:xfrm>
          <a:prstGeom prst="callout2">
            <a:avLst>
              <a:gd name="adj1" fmla="val 46986"/>
              <a:gd name="adj2" fmla="val -177"/>
              <a:gd name="adj3" fmla="val 47221"/>
              <a:gd name="adj4" fmla="val -9235"/>
              <a:gd name="adj5" fmla="val 292551"/>
              <a:gd name="adj6" fmla="val -30583"/>
            </a:avLst>
          </a:prstGeom>
          <a:ln w="19050"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CH" dirty="0" smtClean="0"/>
              <a:t>«Reptilienhirn» (Reflexe)</a:t>
            </a:r>
            <a:endParaRPr lang="de-CH" dirty="0"/>
          </a:p>
        </p:txBody>
      </p:sp>
      <p:sp>
        <p:nvSpPr>
          <p:cNvPr id="3" name="Rectangle 2"/>
          <p:cNvSpPr/>
          <p:nvPr/>
        </p:nvSpPr>
        <p:spPr>
          <a:xfrm>
            <a:off x="5868144" y="3791384"/>
            <a:ext cx="2994731" cy="4358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CH" sz="2400" dirty="0" smtClean="0">
                <a:solidFill>
                  <a:schemeClr val="tx1"/>
                </a:solidFill>
              </a:rPr>
              <a:t>«</a:t>
            </a:r>
            <a:r>
              <a:rPr lang="de-CH" sz="2400" dirty="0">
                <a:solidFill>
                  <a:schemeClr val="tx1"/>
                </a:solidFill>
              </a:rPr>
              <a:t>Das Ohr schläft </a:t>
            </a:r>
            <a:r>
              <a:rPr lang="de-CH" sz="2400" dirty="0" smtClean="0">
                <a:solidFill>
                  <a:schemeClr val="tx1"/>
                </a:solidFill>
              </a:rPr>
              <a:t>nie.» </a:t>
            </a:r>
            <a:endParaRPr lang="de-CH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41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 animBg="1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573" y="399878"/>
            <a:ext cx="6049565" cy="377428"/>
          </a:xfrm>
        </p:spPr>
        <p:txBody>
          <a:bodyPr/>
          <a:lstStyle/>
          <a:p>
            <a:r>
              <a:rPr lang="de-CH" dirty="0">
                <a:solidFill>
                  <a:srgbClr val="468AB2"/>
                </a:solidFill>
              </a:rPr>
              <a:t>Stressreaktion</a:t>
            </a: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0529"/>
            <a:ext cx="5449168" cy="42585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385730" y="1473717"/>
            <a:ext cx="652743" cy="29270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CH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Erfolg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168931" y="1550376"/>
            <a:ext cx="978725" cy="493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1400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Scheitern akzeptiert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00906" y="1419696"/>
            <a:ext cx="1483842" cy="49308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CH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Scheitern nicht  akzeptiert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07138" y="2015433"/>
            <a:ext cx="873174" cy="4930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Nieder-lage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77316" y="2909080"/>
            <a:ext cx="904802" cy="4930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Nieder-lage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938016" y="3908726"/>
            <a:ext cx="1506039" cy="4930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Chronifizierung</a:t>
            </a: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des Stress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275607" y="3694700"/>
            <a:ext cx="1377409" cy="693460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400" dirty="0">
                <a:latin typeface="Arial" panose="020B0604020202020204" pitchFamily="34" charset="0"/>
                <a:cs typeface="Arial" panose="020B0604020202020204" pitchFamily="34" charset="0"/>
              </a:rPr>
              <a:t>Emotionale Flucht</a:t>
            </a: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b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Somatisierung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238" y="3184154"/>
            <a:ext cx="3528393" cy="1085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Hypothalamus-Hypophysen-Nebennierenrinden-Achse (HPA)</a:t>
            </a:r>
          </a:p>
          <a:p>
            <a:pPr marL="176213" indent="-176213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de-CH" sz="1600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Sympathikus-Nebennierenmark-Achse (SNN)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421110" y="2623098"/>
            <a:ext cx="1038323" cy="4930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Ende des Stress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789463" y="348911"/>
            <a:ext cx="1512881" cy="29270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400" dirty="0" smtClean="0">
                <a:latin typeface="Arial" panose="020B0604020202020204" pitchFamily="34" charset="0"/>
                <a:cs typeface="Arial" panose="020B0604020202020204" pitchFamily="34" charset="0"/>
              </a:rPr>
              <a:t>Stressor</a:t>
            </a:r>
            <a:endParaRPr lang="de-CH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938016" y="818375"/>
            <a:ext cx="1209640" cy="4930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Fight</a:t>
            </a:r>
            <a:br>
              <a:rPr lang="de-CH" sz="1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</a:t>
            </a:r>
            <a:endParaRPr lang="de-CH" sz="1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35305" y="2919606"/>
            <a:ext cx="665063" cy="4930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de-CH" sz="1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Fight</a:t>
            </a:r>
            <a:br>
              <a:rPr lang="de-CH" sz="1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e-CH" sz="1400" dirty="0" smtClean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Flight</a:t>
            </a:r>
            <a:endParaRPr lang="de-CH" sz="1400" dirty="0">
              <a:solidFill>
                <a:srgbClr val="7030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00368" y="4408686"/>
            <a:ext cx="1242138" cy="249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1100" dirty="0" err="1">
                <a:latin typeface="Arial" panose="020B0604020202020204" pitchFamily="34" charset="0"/>
                <a:cs typeface="Arial" panose="020B0604020202020204" pitchFamily="34" charset="0"/>
              </a:rPr>
              <a:t>Recio</a:t>
            </a:r>
            <a:r>
              <a:rPr lang="de-CH" sz="1100" dirty="0">
                <a:latin typeface="Arial" panose="020B0604020202020204" pitchFamily="34" charset="0"/>
                <a:cs typeface="Arial" panose="020B0604020202020204" pitchFamily="34" charset="0"/>
              </a:rPr>
              <a:t> et al, 2016</a:t>
            </a:r>
          </a:p>
        </p:txBody>
      </p:sp>
    </p:spTree>
    <p:extLst>
      <p:ext uri="{BB962C8B-B14F-4D97-AF65-F5344CB8AC3E}">
        <p14:creationId xmlns:p14="http://schemas.microsoft.com/office/powerpoint/2010/main" val="2522829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23754" y="4530864"/>
            <a:ext cx="1674186" cy="221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 err="1"/>
              <a:t>a</a:t>
            </a:r>
            <a:r>
              <a:rPr lang="de-CH" sz="900" dirty="0" err="1" smtClean="0"/>
              <a:t>dapted</a:t>
            </a:r>
            <a:r>
              <a:rPr lang="de-CH" sz="900" dirty="0" smtClean="0"/>
              <a:t> </a:t>
            </a:r>
            <a:r>
              <a:rPr lang="de-CH" sz="900" dirty="0" err="1" smtClean="0"/>
              <a:t>from</a:t>
            </a:r>
            <a:r>
              <a:rPr lang="de-CH" sz="900" dirty="0" smtClean="0"/>
              <a:t> </a:t>
            </a:r>
            <a:r>
              <a:rPr lang="de-CH" sz="900" dirty="0" err="1" smtClean="0"/>
              <a:t>Hahad</a:t>
            </a:r>
            <a:r>
              <a:rPr lang="de-CH" sz="900" dirty="0" smtClean="0"/>
              <a:t> </a:t>
            </a:r>
            <a:r>
              <a:rPr lang="de-CH" sz="900" dirty="0"/>
              <a:t>et al, </a:t>
            </a:r>
            <a:r>
              <a:rPr lang="de-CH" sz="900" dirty="0" smtClean="0"/>
              <a:t>2019</a:t>
            </a:r>
            <a:endParaRPr lang="de-CH" sz="9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003" y="833438"/>
            <a:ext cx="3527945" cy="3573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60097" y="4406771"/>
            <a:ext cx="1242138" cy="221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CH" sz="900" dirty="0"/>
              <a:t>Schmid et al, 2015</a:t>
            </a:r>
          </a:p>
        </p:txBody>
      </p:sp>
      <p:pic>
        <p:nvPicPr>
          <p:cNvPr id="8" name="Picture 7" descr="An external file that holds a picture, illustration, etc.&#10;Object name is Dtsch_Arztebl_Int-116_0245_00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3" y="411510"/>
            <a:ext cx="3600400" cy="418075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918181" y="4258329"/>
            <a:ext cx="583945" cy="24849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vert="horz" wrap="none" lIns="91440" tIns="45720" rIns="91440" bIns="45720" rtlCol="0">
            <a:normAutofit/>
          </a:bodyPr>
          <a:lstStyle/>
          <a:p>
            <a:pPr marL="0" indent="0" algn="l">
              <a:buNone/>
            </a:pPr>
            <a:r>
              <a:rPr lang="de-CH" sz="1000" b="0" dirty="0" smtClean="0">
                <a:solidFill>
                  <a:schemeClr val="tx1"/>
                </a:solidFill>
              </a:rPr>
              <a:t>Diabetes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048961" y="4271375"/>
            <a:ext cx="792205" cy="2354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marL="0" indent="0" algn="l">
              <a:buNone/>
            </a:pPr>
            <a:r>
              <a:rPr lang="de-CH" sz="1000" dirty="0" err="1">
                <a:solidFill>
                  <a:schemeClr val="tx1"/>
                </a:solidFill>
              </a:rPr>
              <a:t>Overweight</a:t>
            </a:r>
            <a:endParaRPr lang="de-CH" sz="10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965273" y="4011910"/>
            <a:ext cx="1597413" cy="546985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  <a:prstDash val="sysDash"/>
          </a:ln>
        </p:spPr>
        <p:txBody>
          <a:bodyPr vert="horz" wrap="none" lIns="91440" tIns="45720" rIns="91440" bIns="45720" rtlCol="0">
            <a:normAutofit/>
          </a:bodyPr>
          <a:lstStyle/>
          <a:p>
            <a:pPr marL="0" indent="0" algn="l">
              <a:buNone/>
            </a:pPr>
            <a:r>
              <a:rPr lang="de-CH" sz="900" b="0" dirty="0" err="1" smtClean="0">
                <a:solidFill>
                  <a:schemeClr val="tx1"/>
                </a:solidFill>
              </a:rPr>
              <a:t>Metabolic</a:t>
            </a:r>
            <a:r>
              <a:rPr lang="de-CH" sz="900" b="0" dirty="0" smtClean="0">
                <a:solidFill>
                  <a:schemeClr val="tx1"/>
                </a:solidFill>
              </a:rPr>
              <a:t> </a:t>
            </a:r>
            <a:r>
              <a:rPr lang="de-CH" sz="900" b="0" dirty="0" err="1" smtClean="0">
                <a:solidFill>
                  <a:schemeClr val="tx1"/>
                </a:solidFill>
              </a:rPr>
              <a:t>syndrome</a:t>
            </a:r>
            <a:endParaRPr lang="de-CH" sz="900" b="0" dirty="0" smtClean="0">
              <a:solidFill>
                <a:schemeClr val="tx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757452" y="3317625"/>
            <a:ext cx="822661" cy="2354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marL="0" indent="0" algn="l">
              <a:buNone/>
            </a:pPr>
            <a:r>
              <a:rPr lang="de-CH" sz="1000" dirty="0" err="1" smtClean="0">
                <a:solidFill>
                  <a:schemeClr val="tx1"/>
                </a:solidFill>
              </a:rPr>
              <a:t>triglycerides</a:t>
            </a:r>
            <a:endParaRPr lang="de-CH" sz="1000" dirty="0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263050" y="3602542"/>
            <a:ext cx="1334020" cy="235449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txBody>
          <a:bodyPr wrap="none">
            <a:spAutoFit/>
          </a:bodyPr>
          <a:lstStyle/>
          <a:p>
            <a:pPr algn="l"/>
            <a:r>
              <a:rPr lang="de-CH" sz="1000" dirty="0" err="1">
                <a:solidFill>
                  <a:schemeClr val="tx1"/>
                </a:solidFill>
              </a:rPr>
              <a:t>glycated</a:t>
            </a:r>
            <a:r>
              <a:rPr lang="de-CH" sz="1000" dirty="0">
                <a:solidFill>
                  <a:schemeClr val="tx1"/>
                </a:solidFill>
              </a:rPr>
              <a:t> </a:t>
            </a:r>
            <a:r>
              <a:rPr lang="de-CH" sz="1000" dirty="0" err="1" smtClean="0">
                <a:solidFill>
                  <a:schemeClr val="tx1"/>
                </a:solidFill>
              </a:rPr>
              <a:t>haemoglobin</a:t>
            </a:r>
            <a:endParaRPr lang="de-CH" sz="1000" dirty="0">
              <a:solidFill>
                <a:schemeClr val="tx1"/>
              </a:solidFill>
            </a:endParaRPr>
          </a:p>
        </p:txBody>
      </p:sp>
      <p:sp>
        <p:nvSpPr>
          <p:cNvPr id="6" name="Left Arrow 5"/>
          <p:cNvSpPr/>
          <p:nvPr/>
        </p:nvSpPr>
        <p:spPr>
          <a:xfrm>
            <a:off x="4003948" y="1491630"/>
            <a:ext cx="2103387" cy="331031"/>
          </a:xfrm>
          <a:prstGeom prst="leftArrow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CH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>
                <a:solidFill>
                  <a:srgbClr val="468AB2"/>
                </a:solidFill>
              </a:rPr>
              <a:t>Lärm und kardiometabolische Wirkungen</a:t>
            </a:r>
            <a:endParaRPr lang="de-CH" dirty="0">
              <a:solidFill>
                <a:srgbClr val="468AB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033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4800" t="14001" r="27499" b="45224"/>
          <a:stretch/>
        </p:blipFill>
        <p:spPr>
          <a:xfrm>
            <a:off x="600174" y="699541"/>
            <a:ext cx="7340137" cy="392167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Akute kardiovaskuläre Auswirkungen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3636091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9AA2A118-A717-0947-B00C-1D3AAA3490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40"/>
            <a:ext cx="7483332" cy="528552"/>
          </a:xfrm>
        </p:spPr>
        <p:txBody>
          <a:bodyPr/>
          <a:lstStyle/>
          <a:p>
            <a:r>
              <a:rPr lang="en-GB" dirty="0" err="1" smtClean="0">
                <a:solidFill>
                  <a:srgbClr val="0070C0"/>
                </a:solidFill>
              </a:rPr>
              <a:t>Eine</a:t>
            </a:r>
            <a:r>
              <a:rPr lang="en-GB" dirty="0" smtClean="0">
                <a:solidFill>
                  <a:srgbClr val="0070C0"/>
                </a:solidFill>
              </a:rPr>
              <a:t> </a:t>
            </a:r>
            <a:r>
              <a:rPr lang="en-GB" dirty="0">
                <a:solidFill>
                  <a:srgbClr val="0070C0"/>
                </a:solidFill>
              </a:rPr>
              <a:t>c</a:t>
            </a:r>
            <a:r>
              <a:rPr lang="en-GB" dirty="0" smtClean="0">
                <a:solidFill>
                  <a:srgbClr val="0070C0"/>
                </a:solidFill>
              </a:rPr>
              <a:t>ase-crossover </a:t>
            </a:r>
            <a:r>
              <a:rPr lang="en-GB" dirty="0" err="1" smtClean="0">
                <a:solidFill>
                  <a:srgbClr val="0070C0"/>
                </a:solidFill>
              </a:rPr>
              <a:t>Studie</a:t>
            </a:r>
            <a:r>
              <a:rPr lang="en-GB" dirty="0" smtClean="0">
                <a:solidFill>
                  <a:srgbClr val="0070C0"/>
                </a:solidFill>
              </a:rPr>
              <a:t> um den </a:t>
            </a:r>
            <a:r>
              <a:rPr lang="en-GB" dirty="0" err="1" smtClean="0">
                <a:solidFill>
                  <a:srgbClr val="0070C0"/>
                </a:solidFill>
              </a:rPr>
              <a:t>Flughafen</a:t>
            </a:r>
            <a:r>
              <a:rPr lang="en-GB" dirty="0" smtClean="0">
                <a:solidFill>
                  <a:srgbClr val="0070C0"/>
                </a:solidFill>
              </a:rPr>
              <a:t> Zürich</a:t>
            </a:r>
            <a:endParaRPr lang="en-GB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79" y="1454869"/>
            <a:ext cx="4092592" cy="2875632"/>
          </a:xfrm>
          <a:prstGeom prst="rect">
            <a:avLst/>
          </a:prstGeom>
        </p:spPr>
      </p:pic>
      <p:sp>
        <p:nvSpPr>
          <p:cNvPr id="67" name="TextBox 66"/>
          <p:cNvSpPr txBox="1"/>
          <p:nvPr/>
        </p:nvSpPr>
        <p:spPr>
          <a:xfrm>
            <a:off x="479292" y="975327"/>
            <a:ext cx="4382885" cy="558795"/>
          </a:xfrm>
          <a:prstGeom prst="roundRect">
            <a:avLst/>
          </a:prstGeom>
          <a:solidFill>
            <a:schemeClr val="bg1">
              <a:lumMod val="75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wrap="square" lIns="91440" tIns="45720" rIns="91440" bIns="45720" rtlCol="0">
            <a:noAutofit/>
          </a:bodyPr>
          <a:lstStyle/>
          <a:p>
            <a:pPr marL="0" indent="0" algn="l">
              <a:buNone/>
            </a:pP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24,886 </a:t>
            </a:r>
            <a:r>
              <a:rPr lang="en-GB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kardiovaskuläre</a:t>
            </a:r>
            <a:r>
              <a:rPr lang="en-GB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Todesfälle</a:t>
            </a:r>
            <a:r>
              <a:rPr lang="en-GB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(2000-2015)</a:t>
            </a:r>
          </a:p>
          <a:p>
            <a:pPr marL="0" indent="0" algn="l">
              <a:buNone/>
            </a:pPr>
            <a:r>
              <a:rPr lang="en-GB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Schweizerische</a:t>
            </a:r>
            <a:r>
              <a:rPr lang="en-GB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Nationale</a:t>
            </a:r>
            <a:r>
              <a:rPr lang="en-GB" sz="1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1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Kohortenstudie</a:t>
            </a:r>
            <a:endParaRPr lang="en-GB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/>
          <p:cNvSpPr txBox="1"/>
          <p:nvPr/>
        </p:nvSpPr>
        <p:spPr>
          <a:xfrm>
            <a:off x="501630" y="4330501"/>
            <a:ext cx="3955616" cy="449401"/>
          </a:xfrm>
          <a:prstGeom prst="rect">
            <a:avLst/>
          </a:prstGeom>
        </p:spPr>
        <p:txBody>
          <a:bodyPr vert="horz" wrap="square" lIns="91440" tIns="45720" rIns="91440" bIns="45720" rtlCol="0">
            <a:normAutofit/>
          </a:bodyPr>
          <a:lstStyle/>
          <a:p>
            <a:pPr marL="0" indent="0" algn="l">
              <a:buNone/>
            </a:pPr>
            <a:r>
              <a:rPr lang="en-GB" sz="1200" i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Study population and runway system at Zurich Airport</a:t>
            </a:r>
            <a:endParaRPr lang="en-GB" sz="1200" b="0" i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4716463" y="2184882"/>
            <a:ext cx="4052732" cy="2267484"/>
            <a:chOff x="4716016" y="2355726"/>
            <a:chExt cx="4052732" cy="2267484"/>
          </a:xfrm>
        </p:grpSpPr>
        <p:grpSp>
          <p:nvGrpSpPr>
            <p:cNvPr id="71" name="Group 70"/>
            <p:cNvGrpSpPr/>
            <p:nvPr/>
          </p:nvGrpSpPr>
          <p:grpSpPr>
            <a:xfrm>
              <a:off x="4716016" y="2736304"/>
              <a:ext cx="4052732" cy="1886906"/>
              <a:chOff x="4651935" y="1159197"/>
              <a:chExt cx="4102029" cy="2219940"/>
            </a:xfrm>
          </p:grpSpPr>
          <p:sp>
            <p:nvSpPr>
              <p:cNvPr id="9" name="Flowchart: Data 8"/>
              <p:cNvSpPr/>
              <p:nvPr/>
            </p:nvSpPr>
            <p:spPr>
              <a:xfrm>
                <a:off x="5986671" y="2643758"/>
                <a:ext cx="2766804" cy="457807"/>
              </a:xfrm>
              <a:prstGeom prst="flowChartInputOutput">
                <a:avLst/>
              </a:prstGeom>
              <a:solidFill>
                <a:schemeClr val="dk1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0" name="Flowchart: Data 9"/>
              <p:cNvSpPr/>
              <p:nvPr/>
            </p:nvSpPr>
            <p:spPr>
              <a:xfrm>
                <a:off x="5979900" y="2378284"/>
                <a:ext cx="2771483" cy="457807"/>
              </a:xfrm>
              <a:prstGeom prst="flowChartInputOutput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1" name="Flowchart: Data 10"/>
              <p:cNvSpPr/>
              <p:nvPr/>
            </p:nvSpPr>
            <p:spPr>
              <a:xfrm>
                <a:off x="5973130" y="2112162"/>
                <a:ext cx="2776161" cy="457807"/>
              </a:xfrm>
              <a:prstGeom prst="flowChartInputOutput">
                <a:avLst/>
              </a:prstGeom>
              <a:ln/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grpSp>
            <p:nvGrpSpPr>
              <p:cNvPr id="12" name="Group 11"/>
              <p:cNvGrpSpPr/>
              <p:nvPr/>
            </p:nvGrpSpPr>
            <p:grpSpPr>
              <a:xfrm>
                <a:off x="4765101" y="2093239"/>
                <a:ext cx="1478355" cy="1285898"/>
                <a:chOff x="-85718" y="4733483"/>
                <a:chExt cx="1093365" cy="1541155"/>
              </a:xfrm>
            </p:grpSpPr>
            <p:sp>
              <p:nvSpPr>
                <p:cNvPr id="13" name="TextBox 12"/>
                <p:cNvSpPr txBox="1"/>
                <p:nvPr/>
              </p:nvSpPr>
              <p:spPr>
                <a:xfrm>
                  <a:off x="-85718" y="5036438"/>
                  <a:ext cx="979072" cy="4127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/>
                    <a:t>Air pollution</a:t>
                  </a:r>
                </a:p>
              </p:txBody>
            </p:sp>
            <p:sp>
              <p:nvSpPr>
                <p:cNvPr id="14" name="TextBox 13"/>
                <p:cNvSpPr txBox="1"/>
                <p:nvPr/>
              </p:nvSpPr>
              <p:spPr>
                <a:xfrm>
                  <a:off x="-85718" y="4733483"/>
                  <a:ext cx="979072" cy="4127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/>
                    <a:t>Aircraft noise</a:t>
                  </a:r>
                </a:p>
              </p:txBody>
            </p:sp>
            <p:sp>
              <p:nvSpPr>
                <p:cNvPr id="15" name="TextBox 14"/>
                <p:cNvSpPr txBox="1"/>
                <p:nvPr/>
              </p:nvSpPr>
              <p:spPr>
                <a:xfrm>
                  <a:off x="-85717" y="5317978"/>
                  <a:ext cx="979072" cy="4127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/>
                    <a:t>Temperature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-85717" y="5609155"/>
                  <a:ext cx="979072" cy="4127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GB" sz="1400" b="1" dirty="0"/>
                    <a:t>Precipitation</a:t>
                  </a:r>
                </a:p>
              </p:txBody>
            </p:sp>
            <p:sp>
              <p:nvSpPr>
                <p:cNvPr id="17" name="TextBox 16"/>
                <p:cNvSpPr txBox="1"/>
                <p:nvPr/>
              </p:nvSpPr>
              <p:spPr>
                <a:xfrm>
                  <a:off x="28575" y="5861907"/>
                  <a:ext cx="979072" cy="4127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endParaRPr lang="en-GB" sz="1400" b="1" dirty="0"/>
                </a:p>
              </p:txBody>
            </p:sp>
          </p:grpSp>
          <p:grpSp>
            <p:nvGrpSpPr>
              <p:cNvPr id="18" name="Group 17"/>
              <p:cNvGrpSpPr/>
              <p:nvPr/>
            </p:nvGrpSpPr>
            <p:grpSpPr>
              <a:xfrm>
                <a:off x="5988255" y="1783511"/>
                <a:ext cx="2765709" cy="507995"/>
                <a:chOff x="837028" y="4427512"/>
                <a:chExt cx="4002406" cy="608834"/>
              </a:xfrm>
            </p:grpSpPr>
            <p:grpSp>
              <p:nvGrpSpPr>
                <p:cNvPr id="19" name="Group 18"/>
                <p:cNvGrpSpPr/>
                <p:nvPr/>
              </p:nvGrpSpPr>
              <p:grpSpPr>
                <a:xfrm>
                  <a:off x="837028" y="4427598"/>
                  <a:ext cx="1726010" cy="607670"/>
                  <a:chOff x="833061" y="4429979"/>
                  <a:chExt cx="1726010" cy="607670"/>
                </a:xfrm>
              </p:grpSpPr>
              <p:sp>
                <p:nvSpPr>
                  <p:cNvPr id="39" name="Flowchart: Data 38"/>
                  <p:cNvSpPr/>
                  <p:nvPr/>
                </p:nvSpPr>
                <p:spPr>
                  <a:xfrm>
                    <a:off x="833061" y="4918062"/>
                    <a:ext cx="949670" cy="119587"/>
                  </a:xfrm>
                  <a:prstGeom prst="flowChartInputOutput">
                    <a:avLst/>
                  </a:prstGeom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40" name="Flowchart: Data 39"/>
                  <p:cNvSpPr/>
                  <p:nvPr/>
                </p:nvSpPr>
                <p:spPr>
                  <a:xfrm>
                    <a:off x="1027146" y="4796219"/>
                    <a:ext cx="949670" cy="119587"/>
                  </a:xfrm>
                  <a:prstGeom prst="flowChartInputOutput">
                    <a:avLst/>
                  </a:prstGeom>
                  <a:solidFill>
                    <a:srgbClr val="FF0000"/>
                  </a:solidFill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41" name="Flowchart: Data 40"/>
                  <p:cNvSpPr/>
                  <p:nvPr/>
                </p:nvSpPr>
                <p:spPr>
                  <a:xfrm>
                    <a:off x="1221231" y="4673958"/>
                    <a:ext cx="949670" cy="119587"/>
                  </a:xfrm>
                  <a:prstGeom prst="flowChartInputOutput">
                    <a:avLst/>
                  </a:prstGeom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42" name="Flowchart: Data 41"/>
                  <p:cNvSpPr/>
                  <p:nvPr/>
                </p:nvSpPr>
                <p:spPr>
                  <a:xfrm>
                    <a:off x="1415316" y="4552115"/>
                    <a:ext cx="949670" cy="119587"/>
                  </a:xfrm>
                  <a:prstGeom prst="flowChartInputOutput">
                    <a:avLst/>
                  </a:prstGeom>
                  <a:solidFill>
                    <a:srgbClr val="C00000"/>
                  </a:solidFill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43" name="Flowchart: Data 42"/>
                  <p:cNvSpPr/>
                  <p:nvPr/>
                </p:nvSpPr>
                <p:spPr>
                  <a:xfrm>
                    <a:off x="1609401" y="4429979"/>
                    <a:ext cx="949670" cy="119587"/>
                  </a:xfrm>
                  <a:prstGeom prst="flowChartInputOutput">
                    <a:avLst/>
                  </a:prstGeom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grpSp>
              <p:nvGrpSpPr>
                <p:cNvPr id="20" name="Group 19"/>
                <p:cNvGrpSpPr/>
                <p:nvPr/>
              </p:nvGrpSpPr>
              <p:grpSpPr>
                <a:xfrm>
                  <a:off x="1593830" y="4428676"/>
                  <a:ext cx="1726010" cy="607670"/>
                  <a:chOff x="833061" y="4429979"/>
                  <a:chExt cx="1726010" cy="607670"/>
                </a:xfrm>
              </p:grpSpPr>
              <p:sp>
                <p:nvSpPr>
                  <p:cNvPr id="34" name="Flowchart: Data 33"/>
                  <p:cNvSpPr/>
                  <p:nvPr/>
                </p:nvSpPr>
                <p:spPr>
                  <a:xfrm>
                    <a:off x="833061" y="4918062"/>
                    <a:ext cx="949670" cy="119587"/>
                  </a:xfrm>
                  <a:prstGeom prst="flowChartInputOutpu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5" name="Flowchart: Data 34"/>
                  <p:cNvSpPr/>
                  <p:nvPr/>
                </p:nvSpPr>
                <p:spPr>
                  <a:xfrm>
                    <a:off x="1027146" y="4796219"/>
                    <a:ext cx="949670" cy="119587"/>
                  </a:xfrm>
                  <a:prstGeom prst="flowChartInputOutpu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6" name="Flowchart: Data 35"/>
                  <p:cNvSpPr/>
                  <p:nvPr/>
                </p:nvSpPr>
                <p:spPr>
                  <a:xfrm>
                    <a:off x="1221231" y="4673958"/>
                    <a:ext cx="949670" cy="119587"/>
                  </a:xfrm>
                  <a:prstGeom prst="flowChartInputOutpu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7" name="Flowchart: Data 36"/>
                  <p:cNvSpPr/>
                  <p:nvPr/>
                </p:nvSpPr>
                <p:spPr>
                  <a:xfrm>
                    <a:off x="1415316" y="4552115"/>
                    <a:ext cx="949670" cy="119587"/>
                  </a:xfrm>
                  <a:prstGeom prst="flowChartInputOutput">
                    <a:avLst/>
                  </a:prstGeom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8" name="Flowchart: Data 37"/>
                  <p:cNvSpPr/>
                  <p:nvPr/>
                </p:nvSpPr>
                <p:spPr>
                  <a:xfrm>
                    <a:off x="1609401" y="4429979"/>
                    <a:ext cx="949670" cy="119587"/>
                  </a:xfrm>
                  <a:prstGeom prst="flowChartInputOutput">
                    <a:avLst/>
                  </a:prstGeom>
                  <a:solidFill>
                    <a:schemeClr val="accent2">
                      <a:lumMod val="40000"/>
                      <a:lumOff val="60000"/>
                    </a:schemeClr>
                  </a:solidFill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grpSp>
              <p:nvGrpSpPr>
                <p:cNvPr id="21" name="Group 20"/>
                <p:cNvGrpSpPr/>
                <p:nvPr/>
              </p:nvGrpSpPr>
              <p:grpSpPr>
                <a:xfrm>
                  <a:off x="2350587" y="4427512"/>
                  <a:ext cx="1726010" cy="607670"/>
                  <a:chOff x="833061" y="4429979"/>
                  <a:chExt cx="1726010" cy="607670"/>
                </a:xfrm>
              </p:grpSpPr>
              <p:sp>
                <p:nvSpPr>
                  <p:cNvPr id="29" name="Flowchart: Data 28"/>
                  <p:cNvSpPr/>
                  <p:nvPr/>
                </p:nvSpPr>
                <p:spPr>
                  <a:xfrm>
                    <a:off x="833061" y="4918062"/>
                    <a:ext cx="949670" cy="119587"/>
                  </a:xfrm>
                  <a:prstGeom prst="flowChartInputOutput">
                    <a:avLst/>
                  </a:prstGeom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0" name="Flowchart: Data 29"/>
                  <p:cNvSpPr/>
                  <p:nvPr/>
                </p:nvSpPr>
                <p:spPr>
                  <a:xfrm>
                    <a:off x="1027146" y="4796219"/>
                    <a:ext cx="949670" cy="119587"/>
                  </a:xfrm>
                  <a:prstGeom prst="flowChartInputOutpu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1" name="Flowchart: Data 30"/>
                  <p:cNvSpPr/>
                  <p:nvPr/>
                </p:nvSpPr>
                <p:spPr>
                  <a:xfrm>
                    <a:off x="1221231" y="4673958"/>
                    <a:ext cx="949670" cy="119587"/>
                  </a:xfrm>
                  <a:prstGeom prst="flowChartInputOutpu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2" name="Flowchart: Data 31"/>
                  <p:cNvSpPr/>
                  <p:nvPr/>
                </p:nvSpPr>
                <p:spPr>
                  <a:xfrm>
                    <a:off x="1415316" y="4552115"/>
                    <a:ext cx="949670" cy="119587"/>
                  </a:xfrm>
                  <a:prstGeom prst="flowChartInputOutput">
                    <a:avLst/>
                  </a:prstGeom>
                  <a:solidFill>
                    <a:schemeClr val="accent2">
                      <a:lumMod val="50000"/>
                    </a:schemeClr>
                  </a:solidFill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33" name="Flowchart: Data 32"/>
                  <p:cNvSpPr/>
                  <p:nvPr/>
                </p:nvSpPr>
                <p:spPr>
                  <a:xfrm>
                    <a:off x="1609401" y="4429979"/>
                    <a:ext cx="949670" cy="119587"/>
                  </a:xfrm>
                  <a:prstGeom prst="flowChartInputOutput">
                    <a:avLst/>
                  </a:prstGeom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  <p:grpSp>
              <p:nvGrpSpPr>
                <p:cNvPr id="22" name="Group 21"/>
                <p:cNvGrpSpPr/>
                <p:nvPr/>
              </p:nvGrpSpPr>
              <p:grpSpPr>
                <a:xfrm>
                  <a:off x="3113424" y="4427563"/>
                  <a:ext cx="1726010" cy="607670"/>
                  <a:chOff x="833061" y="4429979"/>
                  <a:chExt cx="1726010" cy="607670"/>
                </a:xfrm>
              </p:grpSpPr>
              <p:sp>
                <p:nvSpPr>
                  <p:cNvPr id="23" name="Flowchart: Data 22"/>
                  <p:cNvSpPr/>
                  <p:nvPr/>
                </p:nvSpPr>
                <p:spPr>
                  <a:xfrm>
                    <a:off x="833061" y="4918062"/>
                    <a:ext cx="949670" cy="119587"/>
                  </a:xfrm>
                  <a:prstGeom prst="flowChartInputOutput">
                    <a:avLst/>
                  </a:prstGeom>
                  <a:solidFill>
                    <a:schemeClr val="accent4">
                      <a:lumMod val="20000"/>
                      <a:lumOff val="80000"/>
                    </a:schemeClr>
                  </a:solidFill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4" name="Flowchart: Data 23"/>
                  <p:cNvSpPr/>
                  <p:nvPr/>
                </p:nvSpPr>
                <p:spPr>
                  <a:xfrm>
                    <a:off x="1027146" y="4796219"/>
                    <a:ext cx="949670" cy="119587"/>
                  </a:xfrm>
                  <a:prstGeom prst="flowChartInputOutput">
                    <a:avLst/>
                  </a:prstGeom>
                  <a:solidFill>
                    <a:schemeClr val="accent2">
                      <a:lumMod val="75000"/>
                    </a:schemeClr>
                  </a:solidFill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5" name="Flowchart: Data 24"/>
                  <p:cNvSpPr/>
                  <p:nvPr/>
                </p:nvSpPr>
                <p:spPr>
                  <a:xfrm>
                    <a:off x="1221231" y="4673958"/>
                    <a:ext cx="949670" cy="119587"/>
                  </a:xfrm>
                  <a:prstGeom prst="flowChartInputOutput">
                    <a:avLst/>
                  </a:prstGeom>
                  <a:solidFill>
                    <a:schemeClr val="accent2">
                      <a:lumMod val="60000"/>
                      <a:lumOff val="40000"/>
                    </a:schemeClr>
                  </a:solidFill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7" name="Flowchart: Data 26"/>
                  <p:cNvSpPr/>
                  <p:nvPr/>
                </p:nvSpPr>
                <p:spPr>
                  <a:xfrm>
                    <a:off x="1415316" y="4552115"/>
                    <a:ext cx="949670" cy="119587"/>
                  </a:xfrm>
                  <a:prstGeom prst="flowChartInputOutput">
                    <a:avLst/>
                  </a:prstGeom>
                  <a:solidFill>
                    <a:schemeClr val="accent4">
                      <a:lumMod val="60000"/>
                      <a:lumOff val="40000"/>
                    </a:schemeClr>
                  </a:solidFill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  <p:sp>
                <p:nvSpPr>
                  <p:cNvPr id="28" name="Flowchart: Data 27"/>
                  <p:cNvSpPr/>
                  <p:nvPr/>
                </p:nvSpPr>
                <p:spPr>
                  <a:xfrm>
                    <a:off x="1609401" y="4429979"/>
                    <a:ext cx="949670" cy="119587"/>
                  </a:xfrm>
                  <a:prstGeom prst="flowChartInputOutput">
                    <a:avLst/>
                  </a:prstGeom>
                  <a:solidFill>
                    <a:srgbClr val="C00000"/>
                  </a:solidFill>
                  <a:ln/>
                </p:spPr>
                <p:style>
                  <a:lnRef idx="2">
                    <a:schemeClr val="accent2">
                      <a:shade val="50000"/>
                    </a:schemeClr>
                  </a:lnRef>
                  <a:fillRef idx="1">
                    <a:schemeClr val="accent2"/>
                  </a:fillRef>
                  <a:effectRef idx="0">
                    <a:schemeClr val="accent2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GB" dirty="0"/>
                  </a:p>
                </p:txBody>
              </p:sp>
            </p:grpSp>
          </p:grpSp>
          <p:sp>
            <p:nvSpPr>
              <p:cNvPr id="44" name="TextBox 43"/>
              <p:cNvSpPr txBox="1"/>
              <p:nvPr/>
            </p:nvSpPr>
            <p:spPr>
              <a:xfrm>
                <a:off x="4651935" y="1769194"/>
                <a:ext cx="1481381" cy="344371"/>
              </a:xfrm>
              <a:prstGeom prst="rect">
                <a:avLst/>
              </a:prstGeom>
            </p:spPr>
            <p:style>
              <a:lnRef idx="3">
                <a:schemeClr val="lt1"/>
              </a:lnRef>
              <a:fillRef idx="1">
                <a:schemeClr val="accent2"/>
              </a:fillRef>
              <a:effectRef idx="1">
                <a:schemeClr val="accent2"/>
              </a:effectRef>
              <a:fontRef idx="minor">
                <a:schemeClr val="lt1"/>
              </a:fontRef>
            </p:style>
            <p:txBody>
              <a:bodyPr wrap="square" rtlCol="0">
                <a:spAutoFit/>
              </a:bodyPr>
              <a:lstStyle/>
              <a:p>
                <a:r>
                  <a:rPr lang="en-GB" sz="1400" b="1" dirty="0"/>
                  <a:t>Exposure data</a:t>
                </a:r>
              </a:p>
            </p:txBody>
          </p:sp>
          <p:sp>
            <p:nvSpPr>
              <p:cNvPr id="45" name="Oval 44"/>
              <p:cNvSpPr/>
              <p:nvPr/>
            </p:nvSpPr>
            <p:spPr>
              <a:xfrm>
                <a:off x="6404411" y="2139702"/>
                <a:ext cx="80926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7529270" y="1995686"/>
                <a:ext cx="67066" cy="45719"/>
              </a:xfrm>
              <a:prstGeom prst="ellipse">
                <a:avLst/>
              </a:prstGeom>
              <a:solidFill>
                <a:schemeClr val="tx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cxnSp>
            <p:nvCxnSpPr>
              <p:cNvPr id="6" name="Straight Arrow Connector 5"/>
              <p:cNvCxnSpPr/>
              <p:nvPr/>
            </p:nvCxnSpPr>
            <p:spPr>
              <a:xfrm>
                <a:off x="6450486" y="1301249"/>
                <a:ext cx="4486" cy="838453"/>
              </a:xfrm>
              <a:prstGeom prst="straightConnector1">
                <a:avLst/>
              </a:prstGeom>
              <a:ln w="19050">
                <a:solidFill>
                  <a:srgbClr val="222222"/>
                </a:solidFill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  <p:cxnSp>
            <p:nvCxnSpPr>
              <p:cNvPr id="48" name="Straight Arrow Connector 47"/>
              <p:cNvCxnSpPr/>
              <p:nvPr/>
            </p:nvCxnSpPr>
            <p:spPr>
              <a:xfrm flipH="1">
                <a:off x="7569792" y="1159197"/>
                <a:ext cx="4980" cy="826000"/>
              </a:xfrm>
              <a:prstGeom prst="straightConnector1">
                <a:avLst/>
              </a:prstGeom>
              <a:ln w="19050">
                <a:solidFill>
                  <a:srgbClr val="222222"/>
                </a:solidFill>
                <a:tailEnd type="triangle"/>
              </a:ln>
            </p:spPr>
            <p:style>
              <a:lnRef idx="1">
                <a:schemeClr val="accent5"/>
              </a:lnRef>
              <a:fillRef idx="0">
                <a:schemeClr val="accent5"/>
              </a:fillRef>
              <a:effectRef idx="0">
                <a:schemeClr val="accent5"/>
              </a:effectRef>
              <a:fontRef idx="minor">
                <a:schemeClr val="tx1"/>
              </a:fontRef>
            </p:style>
          </p:cxnSp>
        </p:grpSp>
        <p:pic>
          <p:nvPicPr>
            <p:cNvPr id="77" name="Picture 7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2200" y="2463064"/>
              <a:ext cx="267494" cy="267494"/>
            </a:xfrm>
            <a:prstGeom prst="rect">
              <a:avLst/>
            </a:prstGeom>
          </p:spPr>
        </p:pic>
        <p:pic>
          <p:nvPicPr>
            <p:cNvPr id="78" name="Picture 7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01520" y="2355726"/>
              <a:ext cx="267494" cy="267494"/>
            </a:xfrm>
            <a:prstGeom prst="rect">
              <a:avLst/>
            </a:prstGeom>
          </p:spPr>
        </p:pic>
      </p:grpSp>
      <p:grpSp>
        <p:nvGrpSpPr>
          <p:cNvPr id="5" name="Group 4"/>
          <p:cNvGrpSpPr/>
          <p:nvPr/>
        </p:nvGrpSpPr>
        <p:grpSpPr>
          <a:xfrm>
            <a:off x="5724128" y="670402"/>
            <a:ext cx="3247365" cy="965244"/>
            <a:chOff x="5925718" y="597509"/>
            <a:chExt cx="3103349" cy="965244"/>
          </a:xfrm>
        </p:grpSpPr>
        <p:sp>
          <p:nvSpPr>
            <p:cNvPr id="54" name="Freeform 53"/>
            <p:cNvSpPr/>
            <p:nvPr/>
          </p:nvSpPr>
          <p:spPr>
            <a:xfrm>
              <a:off x="5925718" y="597509"/>
              <a:ext cx="3079339" cy="965244"/>
            </a:xfrm>
            <a:custGeom>
              <a:avLst/>
              <a:gdLst>
                <a:gd name="connsiteX0" fmla="*/ 124609 w 3079339"/>
                <a:gd name="connsiteY0" fmla="*/ 174745 h 922382"/>
                <a:gd name="connsiteX1" fmla="*/ 2954730 w 3079339"/>
                <a:gd name="connsiteY1" fmla="*/ 174745 h 922382"/>
                <a:gd name="connsiteX2" fmla="*/ 3079339 w 3079339"/>
                <a:gd name="connsiteY2" fmla="*/ 299354 h 922382"/>
                <a:gd name="connsiteX3" fmla="*/ 3079339 w 3079339"/>
                <a:gd name="connsiteY3" fmla="*/ 797773 h 922382"/>
                <a:gd name="connsiteX4" fmla="*/ 2954730 w 3079339"/>
                <a:gd name="connsiteY4" fmla="*/ 922382 h 922382"/>
                <a:gd name="connsiteX5" fmla="*/ 124609 w 3079339"/>
                <a:gd name="connsiteY5" fmla="*/ 922382 h 922382"/>
                <a:gd name="connsiteX6" fmla="*/ 0 w 3079339"/>
                <a:gd name="connsiteY6" fmla="*/ 797773 h 922382"/>
                <a:gd name="connsiteX7" fmla="*/ 0 w 3079339"/>
                <a:gd name="connsiteY7" fmla="*/ 299354 h 922382"/>
                <a:gd name="connsiteX8" fmla="*/ 124609 w 3079339"/>
                <a:gd name="connsiteY8" fmla="*/ 174745 h 922382"/>
                <a:gd name="connsiteX9" fmla="*/ 2808990 w 3079339"/>
                <a:gd name="connsiteY9" fmla="*/ 0 h 922382"/>
                <a:gd name="connsiteX10" fmla="*/ 2810497 w 3079339"/>
                <a:gd name="connsiteY10" fmla="*/ 173146 h 922382"/>
                <a:gd name="connsiteX11" fmla="*/ 2587581 w 3079339"/>
                <a:gd name="connsiteY11" fmla="*/ 173146 h 922382"/>
                <a:gd name="connsiteX0" fmla="*/ 124609 w 3079339"/>
                <a:gd name="connsiteY0" fmla="*/ 231895 h 979532"/>
                <a:gd name="connsiteX1" fmla="*/ 2954730 w 3079339"/>
                <a:gd name="connsiteY1" fmla="*/ 231895 h 979532"/>
                <a:gd name="connsiteX2" fmla="*/ 3079339 w 3079339"/>
                <a:gd name="connsiteY2" fmla="*/ 356504 h 979532"/>
                <a:gd name="connsiteX3" fmla="*/ 3079339 w 3079339"/>
                <a:gd name="connsiteY3" fmla="*/ 854923 h 979532"/>
                <a:gd name="connsiteX4" fmla="*/ 2954730 w 3079339"/>
                <a:gd name="connsiteY4" fmla="*/ 979532 h 979532"/>
                <a:gd name="connsiteX5" fmla="*/ 124609 w 3079339"/>
                <a:gd name="connsiteY5" fmla="*/ 979532 h 979532"/>
                <a:gd name="connsiteX6" fmla="*/ 0 w 3079339"/>
                <a:gd name="connsiteY6" fmla="*/ 854923 h 979532"/>
                <a:gd name="connsiteX7" fmla="*/ 0 w 3079339"/>
                <a:gd name="connsiteY7" fmla="*/ 356504 h 979532"/>
                <a:gd name="connsiteX8" fmla="*/ 124609 w 3079339"/>
                <a:gd name="connsiteY8" fmla="*/ 231895 h 979532"/>
                <a:gd name="connsiteX9" fmla="*/ 2806609 w 3079339"/>
                <a:gd name="connsiteY9" fmla="*/ 0 h 979532"/>
                <a:gd name="connsiteX10" fmla="*/ 2810497 w 3079339"/>
                <a:gd name="connsiteY10" fmla="*/ 230296 h 979532"/>
                <a:gd name="connsiteX11" fmla="*/ 2587581 w 3079339"/>
                <a:gd name="connsiteY11" fmla="*/ 230296 h 979532"/>
                <a:gd name="connsiteX12" fmla="*/ 2806609 w 3079339"/>
                <a:gd name="connsiteY12" fmla="*/ 0 h 979532"/>
                <a:gd name="connsiteX0" fmla="*/ 124609 w 3079339"/>
                <a:gd name="connsiteY0" fmla="*/ 217607 h 965244"/>
                <a:gd name="connsiteX1" fmla="*/ 2954730 w 3079339"/>
                <a:gd name="connsiteY1" fmla="*/ 217607 h 965244"/>
                <a:gd name="connsiteX2" fmla="*/ 3079339 w 3079339"/>
                <a:gd name="connsiteY2" fmla="*/ 342216 h 965244"/>
                <a:gd name="connsiteX3" fmla="*/ 3079339 w 3079339"/>
                <a:gd name="connsiteY3" fmla="*/ 840635 h 965244"/>
                <a:gd name="connsiteX4" fmla="*/ 2954730 w 3079339"/>
                <a:gd name="connsiteY4" fmla="*/ 965244 h 965244"/>
                <a:gd name="connsiteX5" fmla="*/ 124609 w 3079339"/>
                <a:gd name="connsiteY5" fmla="*/ 965244 h 965244"/>
                <a:gd name="connsiteX6" fmla="*/ 0 w 3079339"/>
                <a:gd name="connsiteY6" fmla="*/ 840635 h 965244"/>
                <a:gd name="connsiteX7" fmla="*/ 0 w 3079339"/>
                <a:gd name="connsiteY7" fmla="*/ 342216 h 965244"/>
                <a:gd name="connsiteX8" fmla="*/ 124609 w 3079339"/>
                <a:gd name="connsiteY8" fmla="*/ 217607 h 965244"/>
                <a:gd name="connsiteX9" fmla="*/ 2806609 w 3079339"/>
                <a:gd name="connsiteY9" fmla="*/ 0 h 965244"/>
                <a:gd name="connsiteX10" fmla="*/ 2810497 w 3079339"/>
                <a:gd name="connsiteY10" fmla="*/ 216008 h 965244"/>
                <a:gd name="connsiteX11" fmla="*/ 2587581 w 3079339"/>
                <a:gd name="connsiteY11" fmla="*/ 216008 h 965244"/>
                <a:gd name="connsiteX12" fmla="*/ 2806609 w 3079339"/>
                <a:gd name="connsiteY12" fmla="*/ 0 h 96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79339" h="965244">
                  <a:moveTo>
                    <a:pt x="124609" y="217607"/>
                  </a:moveTo>
                  <a:lnTo>
                    <a:pt x="2954730" y="217607"/>
                  </a:lnTo>
                  <a:cubicBezTo>
                    <a:pt x="3023550" y="217607"/>
                    <a:pt x="3079339" y="273396"/>
                    <a:pt x="3079339" y="342216"/>
                  </a:cubicBezTo>
                  <a:lnTo>
                    <a:pt x="3079339" y="840635"/>
                  </a:lnTo>
                  <a:cubicBezTo>
                    <a:pt x="3079339" y="909455"/>
                    <a:pt x="3023550" y="965244"/>
                    <a:pt x="2954730" y="965244"/>
                  </a:cubicBezTo>
                  <a:lnTo>
                    <a:pt x="124609" y="965244"/>
                  </a:lnTo>
                  <a:cubicBezTo>
                    <a:pt x="55789" y="965244"/>
                    <a:pt x="0" y="909455"/>
                    <a:pt x="0" y="840635"/>
                  </a:cubicBezTo>
                  <a:lnTo>
                    <a:pt x="0" y="342216"/>
                  </a:lnTo>
                  <a:cubicBezTo>
                    <a:pt x="0" y="273396"/>
                    <a:pt x="55789" y="217607"/>
                    <a:pt x="124609" y="217607"/>
                  </a:cubicBezTo>
                  <a:close/>
                  <a:moveTo>
                    <a:pt x="2806609" y="0"/>
                  </a:moveTo>
                  <a:cubicBezTo>
                    <a:pt x="2807111" y="57715"/>
                    <a:pt x="2809995" y="158293"/>
                    <a:pt x="2810497" y="216008"/>
                  </a:cubicBezTo>
                  <a:lnTo>
                    <a:pt x="2587581" y="216008"/>
                  </a:lnTo>
                  <a:cubicBezTo>
                    <a:pt x="2661384" y="158293"/>
                    <a:pt x="2732806" y="57715"/>
                    <a:pt x="2806609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6012160" y="914679"/>
              <a:ext cx="3016907" cy="558795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GB" sz="14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Kann</a:t>
              </a:r>
              <a:r>
                <a:rPr lang="en-GB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b="1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nächtlicher</a:t>
              </a:r>
              <a:r>
                <a:rPr lang="en-GB" sz="1400" b="1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b="1" dirty="0" err="1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Fluglärm</a:t>
              </a:r>
              <a:r>
                <a:rPr lang="en-GB" sz="1400" b="1" dirty="0" smtClean="0">
                  <a:solidFill>
                    <a:srgbClr val="7030A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einen</a:t>
              </a:r>
              <a:r>
                <a:rPr lang="en-GB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kardiovaskulären</a:t>
              </a:r>
              <a:r>
                <a:rPr lang="en-GB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Todesfälle</a:t>
              </a:r>
              <a:r>
                <a:rPr lang="en-GB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triggern</a:t>
              </a:r>
              <a:r>
                <a:rPr lang="en-GB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algn="l">
                <a:buNone/>
              </a:pPr>
              <a:endParaRPr lang="en-GB" sz="14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3" name="Text Box 6"/>
          <p:cNvSpPr txBox="1">
            <a:spLocks noChangeArrowheads="1"/>
          </p:cNvSpPr>
          <p:nvPr/>
        </p:nvSpPr>
        <p:spPr bwMode="auto">
          <a:xfrm>
            <a:off x="7333800" y="4426605"/>
            <a:ext cx="1599315" cy="2426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de-DE" sz="1050" dirty="0">
                <a:solidFill>
                  <a:srgbClr val="000000"/>
                </a:solidFill>
              </a:rPr>
              <a:t>Slide: </a:t>
            </a:r>
            <a:r>
              <a:rPr lang="en-US" altLang="de-DE" sz="1050" dirty="0" err="1">
                <a:solidFill>
                  <a:srgbClr val="000000"/>
                </a:solidFill>
              </a:rPr>
              <a:t>Apolline</a:t>
            </a:r>
            <a:r>
              <a:rPr lang="en-US" altLang="de-DE" sz="1050" dirty="0">
                <a:solidFill>
                  <a:srgbClr val="000000"/>
                </a:solidFill>
              </a:rPr>
              <a:t> Saucy</a:t>
            </a:r>
            <a:endParaRPr lang="de-CH" altLang="de-DE" sz="1050" dirty="0">
              <a:solidFill>
                <a:srgbClr val="000000"/>
              </a:solidFill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5700118" y="1595031"/>
            <a:ext cx="3247365" cy="541187"/>
            <a:chOff x="5925718" y="597509"/>
            <a:chExt cx="3103349" cy="965244"/>
          </a:xfrm>
        </p:grpSpPr>
        <p:sp>
          <p:nvSpPr>
            <p:cNvPr id="58" name="Freeform 57"/>
            <p:cNvSpPr/>
            <p:nvPr/>
          </p:nvSpPr>
          <p:spPr>
            <a:xfrm>
              <a:off x="5925718" y="597509"/>
              <a:ext cx="3079339" cy="965244"/>
            </a:xfrm>
            <a:custGeom>
              <a:avLst/>
              <a:gdLst>
                <a:gd name="connsiteX0" fmla="*/ 124609 w 3079339"/>
                <a:gd name="connsiteY0" fmla="*/ 174745 h 922382"/>
                <a:gd name="connsiteX1" fmla="*/ 2954730 w 3079339"/>
                <a:gd name="connsiteY1" fmla="*/ 174745 h 922382"/>
                <a:gd name="connsiteX2" fmla="*/ 3079339 w 3079339"/>
                <a:gd name="connsiteY2" fmla="*/ 299354 h 922382"/>
                <a:gd name="connsiteX3" fmla="*/ 3079339 w 3079339"/>
                <a:gd name="connsiteY3" fmla="*/ 797773 h 922382"/>
                <a:gd name="connsiteX4" fmla="*/ 2954730 w 3079339"/>
                <a:gd name="connsiteY4" fmla="*/ 922382 h 922382"/>
                <a:gd name="connsiteX5" fmla="*/ 124609 w 3079339"/>
                <a:gd name="connsiteY5" fmla="*/ 922382 h 922382"/>
                <a:gd name="connsiteX6" fmla="*/ 0 w 3079339"/>
                <a:gd name="connsiteY6" fmla="*/ 797773 h 922382"/>
                <a:gd name="connsiteX7" fmla="*/ 0 w 3079339"/>
                <a:gd name="connsiteY7" fmla="*/ 299354 h 922382"/>
                <a:gd name="connsiteX8" fmla="*/ 124609 w 3079339"/>
                <a:gd name="connsiteY8" fmla="*/ 174745 h 922382"/>
                <a:gd name="connsiteX9" fmla="*/ 2808990 w 3079339"/>
                <a:gd name="connsiteY9" fmla="*/ 0 h 922382"/>
                <a:gd name="connsiteX10" fmla="*/ 2810497 w 3079339"/>
                <a:gd name="connsiteY10" fmla="*/ 173146 h 922382"/>
                <a:gd name="connsiteX11" fmla="*/ 2587581 w 3079339"/>
                <a:gd name="connsiteY11" fmla="*/ 173146 h 922382"/>
                <a:gd name="connsiteX0" fmla="*/ 124609 w 3079339"/>
                <a:gd name="connsiteY0" fmla="*/ 231895 h 979532"/>
                <a:gd name="connsiteX1" fmla="*/ 2954730 w 3079339"/>
                <a:gd name="connsiteY1" fmla="*/ 231895 h 979532"/>
                <a:gd name="connsiteX2" fmla="*/ 3079339 w 3079339"/>
                <a:gd name="connsiteY2" fmla="*/ 356504 h 979532"/>
                <a:gd name="connsiteX3" fmla="*/ 3079339 w 3079339"/>
                <a:gd name="connsiteY3" fmla="*/ 854923 h 979532"/>
                <a:gd name="connsiteX4" fmla="*/ 2954730 w 3079339"/>
                <a:gd name="connsiteY4" fmla="*/ 979532 h 979532"/>
                <a:gd name="connsiteX5" fmla="*/ 124609 w 3079339"/>
                <a:gd name="connsiteY5" fmla="*/ 979532 h 979532"/>
                <a:gd name="connsiteX6" fmla="*/ 0 w 3079339"/>
                <a:gd name="connsiteY6" fmla="*/ 854923 h 979532"/>
                <a:gd name="connsiteX7" fmla="*/ 0 w 3079339"/>
                <a:gd name="connsiteY7" fmla="*/ 356504 h 979532"/>
                <a:gd name="connsiteX8" fmla="*/ 124609 w 3079339"/>
                <a:gd name="connsiteY8" fmla="*/ 231895 h 979532"/>
                <a:gd name="connsiteX9" fmla="*/ 2806609 w 3079339"/>
                <a:gd name="connsiteY9" fmla="*/ 0 h 979532"/>
                <a:gd name="connsiteX10" fmla="*/ 2810497 w 3079339"/>
                <a:gd name="connsiteY10" fmla="*/ 230296 h 979532"/>
                <a:gd name="connsiteX11" fmla="*/ 2587581 w 3079339"/>
                <a:gd name="connsiteY11" fmla="*/ 230296 h 979532"/>
                <a:gd name="connsiteX12" fmla="*/ 2806609 w 3079339"/>
                <a:gd name="connsiteY12" fmla="*/ 0 h 979532"/>
                <a:gd name="connsiteX0" fmla="*/ 124609 w 3079339"/>
                <a:gd name="connsiteY0" fmla="*/ 217607 h 965244"/>
                <a:gd name="connsiteX1" fmla="*/ 2954730 w 3079339"/>
                <a:gd name="connsiteY1" fmla="*/ 217607 h 965244"/>
                <a:gd name="connsiteX2" fmla="*/ 3079339 w 3079339"/>
                <a:gd name="connsiteY2" fmla="*/ 342216 h 965244"/>
                <a:gd name="connsiteX3" fmla="*/ 3079339 w 3079339"/>
                <a:gd name="connsiteY3" fmla="*/ 840635 h 965244"/>
                <a:gd name="connsiteX4" fmla="*/ 2954730 w 3079339"/>
                <a:gd name="connsiteY4" fmla="*/ 965244 h 965244"/>
                <a:gd name="connsiteX5" fmla="*/ 124609 w 3079339"/>
                <a:gd name="connsiteY5" fmla="*/ 965244 h 965244"/>
                <a:gd name="connsiteX6" fmla="*/ 0 w 3079339"/>
                <a:gd name="connsiteY6" fmla="*/ 840635 h 965244"/>
                <a:gd name="connsiteX7" fmla="*/ 0 w 3079339"/>
                <a:gd name="connsiteY7" fmla="*/ 342216 h 965244"/>
                <a:gd name="connsiteX8" fmla="*/ 124609 w 3079339"/>
                <a:gd name="connsiteY8" fmla="*/ 217607 h 965244"/>
                <a:gd name="connsiteX9" fmla="*/ 2806609 w 3079339"/>
                <a:gd name="connsiteY9" fmla="*/ 0 h 965244"/>
                <a:gd name="connsiteX10" fmla="*/ 2810497 w 3079339"/>
                <a:gd name="connsiteY10" fmla="*/ 216008 h 965244"/>
                <a:gd name="connsiteX11" fmla="*/ 2587581 w 3079339"/>
                <a:gd name="connsiteY11" fmla="*/ 216008 h 965244"/>
                <a:gd name="connsiteX12" fmla="*/ 2806609 w 3079339"/>
                <a:gd name="connsiteY12" fmla="*/ 0 h 96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079339" h="965244">
                  <a:moveTo>
                    <a:pt x="124609" y="217607"/>
                  </a:moveTo>
                  <a:lnTo>
                    <a:pt x="2954730" y="217607"/>
                  </a:lnTo>
                  <a:cubicBezTo>
                    <a:pt x="3023550" y="217607"/>
                    <a:pt x="3079339" y="273396"/>
                    <a:pt x="3079339" y="342216"/>
                  </a:cubicBezTo>
                  <a:lnTo>
                    <a:pt x="3079339" y="840635"/>
                  </a:lnTo>
                  <a:cubicBezTo>
                    <a:pt x="3079339" y="909455"/>
                    <a:pt x="3023550" y="965244"/>
                    <a:pt x="2954730" y="965244"/>
                  </a:cubicBezTo>
                  <a:lnTo>
                    <a:pt x="124609" y="965244"/>
                  </a:lnTo>
                  <a:cubicBezTo>
                    <a:pt x="55789" y="965244"/>
                    <a:pt x="0" y="909455"/>
                    <a:pt x="0" y="840635"/>
                  </a:cubicBezTo>
                  <a:lnTo>
                    <a:pt x="0" y="342216"/>
                  </a:lnTo>
                  <a:cubicBezTo>
                    <a:pt x="0" y="273396"/>
                    <a:pt x="55789" y="217607"/>
                    <a:pt x="124609" y="217607"/>
                  </a:cubicBezTo>
                  <a:close/>
                  <a:moveTo>
                    <a:pt x="2806609" y="0"/>
                  </a:moveTo>
                  <a:cubicBezTo>
                    <a:pt x="2807111" y="57715"/>
                    <a:pt x="2809995" y="158293"/>
                    <a:pt x="2810497" y="216008"/>
                  </a:cubicBezTo>
                  <a:lnTo>
                    <a:pt x="2587581" y="216008"/>
                  </a:lnTo>
                  <a:cubicBezTo>
                    <a:pt x="2661384" y="158293"/>
                    <a:pt x="2732806" y="57715"/>
                    <a:pt x="2806609" y="0"/>
                  </a:cubicBezTo>
                  <a:close/>
                </a:path>
              </a:pathLst>
            </a:custGeom>
            <a:solidFill>
              <a:schemeClr val="bg1">
                <a:lumMod val="75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6012160" y="914679"/>
              <a:ext cx="3016907" cy="558795"/>
            </a:xfrm>
            <a:prstGeom prst="rect">
              <a:avLst/>
            </a:prstGeom>
            <a:ln>
              <a:noFill/>
            </a:ln>
          </p:spPr>
          <p:txBody>
            <a:bodyPr vert="horz" wrap="square" lIns="91440" tIns="45720" rIns="91440" bIns="45720" rtlCol="0">
              <a:noAutofit/>
            </a:bodyPr>
            <a:lstStyle/>
            <a:p>
              <a:pPr algn="l"/>
              <a:r>
                <a:rPr lang="en-GB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Oder </a:t>
              </a:r>
              <a:r>
                <a:rPr lang="en-GB" sz="1400" b="1" dirty="0" err="1" smtClean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Kälte</a:t>
              </a:r>
              <a:r>
                <a:rPr lang="en-GB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GB" sz="1400" b="1" dirty="0" err="1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Hitze</a:t>
              </a:r>
              <a:r>
                <a:rPr lang="en-GB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GB" sz="1400" b="1" dirty="0" err="1" smtClean="0">
                  <a:solidFill>
                    <a:schemeClr val="accent4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Luftschadstoffe</a:t>
              </a:r>
              <a:r>
                <a:rPr lang="en-GB" sz="1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GB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0" indent="0" algn="l">
                <a:buNone/>
              </a:pPr>
              <a:endParaRPr lang="en-GB" sz="1400" b="0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206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CH" dirty="0" smtClean="0"/>
              <a:t>Nächtliche Todesfälle und Lärm innerhalb von 2 Stunden</a:t>
            </a:r>
            <a:endParaRPr lang="en-GB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5"/>
          </p:nvPr>
        </p:nvSpPr>
        <p:spPr>
          <a:xfrm>
            <a:off x="5652120" y="1014412"/>
            <a:ext cx="3252939" cy="3524245"/>
          </a:xfrm>
        </p:spPr>
        <p:txBody>
          <a:bodyPr/>
          <a:lstStyle/>
          <a:p>
            <a:r>
              <a:rPr lang="de-CH" sz="1600" dirty="0" smtClean="0"/>
              <a:t>Signifikante Zunahme für alle kardiovaskulären Todesfälle zusammen sowie ischämische Herzerkrankungen inkl. Herzinfarkt.</a:t>
            </a:r>
          </a:p>
          <a:p>
            <a:r>
              <a:rPr lang="de-CH" sz="1600" dirty="0" smtClean="0"/>
              <a:t>Hinweise für Zusammenhänge mit Schlaganfällen, Herzinsuffizienz und Arrhythmien.</a:t>
            </a:r>
          </a:p>
          <a:p>
            <a:r>
              <a:rPr lang="de-CH" sz="1600" dirty="0" smtClean="0"/>
              <a:t>Kein Zusammenhang zwischen nächtlichem Lärm und Todesfällen am </a:t>
            </a:r>
            <a:r>
              <a:rPr lang="de-CH" sz="1600" dirty="0" smtClean="0"/>
              <a:t>Tag.</a:t>
            </a:r>
            <a:endParaRPr lang="de-CH" sz="1600" dirty="0"/>
          </a:p>
        </p:txBody>
      </p:sp>
      <p:pic>
        <p:nvPicPr>
          <p:cNvPr id="2050" name="Picture 2" descr="fig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848684"/>
            <a:ext cx="4723780" cy="380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051720" y="771550"/>
            <a:ext cx="1440160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3605297" y="771550"/>
            <a:ext cx="1440160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/>
          <p:cNvSpPr/>
          <p:nvPr/>
        </p:nvSpPr>
        <p:spPr>
          <a:xfrm>
            <a:off x="3605297" y="3338248"/>
            <a:ext cx="1440160" cy="128851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467544" y="3377868"/>
            <a:ext cx="1440160" cy="128851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Rectangle 12"/>
          <p:cNvSpPr/>
          <p:nvPr/>
        </p:nvSpPr>
        <p:spPr>
          <a:xfrm>
            <a:off x="500063" y="771550"/>
            <a:ext cx="1440160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Rectangle 13"/>
          <p:cNvSpPr/>
          <p:nvPr/>
        </p:nvSpPr>
        <p:spPr>
          <a:xfrm>
            <a:off x="6909203" y="4362715"/>
            <a:ext cx="1747594" cy="2640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Saucy et al, EHJ, 2021</a:t>
            </a:r>
            <a:endParaRPr lang="de-CH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05297" y="2083323"/>
            <a:ext cx="1440160" cy="1288514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02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3" grpId="0" animBg="1"/>
      <p:bldP spid="12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Swiss TPH">
      <a:dk1>
        <a:srgbClr val="000000"/>
      </a:dk1>
      <a:lt1>
        <a:srgbClr val="EFEFF0"/>
      </a:lt1>
      <a:dk2>
        <a:srgbClr val="BABCBE"/>
      </a:dk2>
      <a:lt2>
        <a:srgbClr val="717073"/>
      </a:lt2>
      <a:accent1>
        <a:srgbClr val="222222"/>
      </a:accent1>
      <a:accent2>
        <a:srgbClr val="BF3227"/>
      </a:accent2>
      <a:accent3>
        <a:srgbClr val="468AB2"/>
      </a:accent3>
      <a:accent4>
        <a:srgbClr val="EDCD64"/>
      </a:accent4>
      <a:accent5>
        <a:srgbClr val="B5C751"/>
      </a:accent5>
      <a:accent6>
        <a:srgbClr val="868686"/>
      </a:accent6>
      <a:hlink>
        <a:srgbClr val="00344B"/>
      </a:hlink>
      <a:folHlink>
        <a:srgbClr val="7FB9C8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txDef>
      <a:spPr/>
      <a:bodyPr vert="horz" lIns="91440" tIns="45720" rIns="91440" bIns="45720" rtlCol="0">
        <a:normAutofit/>
      </a:bodyPr>
      <a:lstStyle>
        <a:defPPr marL="0" indent="0" algn="l">
          <a:buNone/>
          <a:defRPr b="0" dirty="0" smtClean="0">
            <a:solidFill>
              <a:schemeClr val="accent1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PT_Template_16x9_SwissTPH.potx" id="{BE6651DE-787C-4C15-B403-5ABBCE9D5057}" vid="{31BA6AF0-B9FE-4E9A-BD61-E30FE09C691D}"/>
    </a:ext>
  </a:extLst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F81BD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363800" rtl="0" fontAlgn="auto" latinLnBrk="1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F81BD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363800" rtl="0" fontAlgn="auto" latinLnBrk="1" hangingPunct="0">
          <a:lnSpc>
            <a:spcPct val="93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PPT_Template_16x9_SwissTPH_05</Template>
  <TotalTime>0</TotalTime>
  <Words>1126</Words>
  <Application>Microsoft Office PowerPoint</Application>
  <PresentationFormat>On-screen Show (16:9)</PresentationFormat>
  <Paragraphs>172</Paragraphs>
  <Slides>23</Slides>
  <Notes>14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Calibri</vt:lpstr>
      <vt:lpstr>Helvetica Neue</vt:lpstr>
      <vt:lpstr>Simplon Norm</vt:lpstr>
      <vt:lpstr>System Font Regular</vt:lpstr>
      <vt:lpstr>Wingdings</vt:lpstr>
      <vt:lpstr>Custom Design</vt:lpstr>
      <vt:lpstr>PowerPoint Presentation</vt:lpstr>
      <vt:lpstr>Inhalt</vt:lpstr>
      <vt:lpstr>Lärm und Gesundheit</vt:lpstr>
      <vt:lpstr>Wahrnehmung von Schall</vt:lpstr>
      <vt:lpstr>Stressreaktion</vt:lpstr>
      <vt:lpstr>Lärm und kardiometabolische Wirkungen</vt:lpstr>
      <vt:lpstr>Akute kardiovaskuläre Auswirkungen</vt:lpstr>
      <vt:lpstr>Eine case-crossover Studie um den Flughafen Zürich</vt:lpstr>
      <vt:lpstr>Nächtliche Todesfälle und Lärm innerhalb von 2 Stunden</vt:lpstr>
      <vt:lpstr>Diskussion</vt:lpstr>
      <vt:lpstr>Epidemiologische Studie zu Langzeitwirkungen</vt:lpstr>
      <vt:lpstr>Luftschadstoffmodellierung</vt:lpstr>
      <vt:lpstr>PowerPoint Presentation</vt:lpstr>
      <vt:lpstr>PowerPoint Presentation</vt:lpstr>
      <vt:lpstr>PowerPoint Presentation</vt:lpstr>
      <vt:lpstr>PowerPoint Presentation</vt:lpstr>
      <vt:lpstr>Fluglärm und Risiko für Bluthochdruck</vt:lpstr>
      <vt:lpstr>PowerPoint Presentation</vt:lpstr>
      <vt:lpstr>Gesundheitsfolgen in Europa</vt:lpstr>
      <vt:lpstr>Externe Lärmkosten (CH in Mio CHF) </vt:lpstr>
      <vt:lpstr>Lärm und Gesundheit</vt:lpstr>
      <vt:lpstr>Zusätzliche Literatur</vt:lpstr>
      <vt:lpstr>PowerPoint Presentation</vt:lpstr>
    </vt:vector>
  </TitlesOfParts>
  <Company>Swiss TPH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Röösli</dc:creator>
  <cp:lastModifiedBy>Martin Roosli</cp:lastModifiedBy>
  <cp:revision>116</cp:revision>
  <cp:lastPrinted>2019-06-11T17:14:57Z</cp:lastPrinted>
  <dcterms:created xsi:type="dcterms:W3CDTF">2020-08-24T15:51:37Z</dcterms:created>
  <dcterms:modified xsi:type="dcterms:W3CDTF">2022-11-22T07:55:10Z</dcterms:modified>
</cp:coreProperties>
</file>