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4"/>
  </p:sldMasterIdLst>
  <p:notesMasterIdLst>
    <p:notesMasterId r:id="rId13"/>
  </p:notesMasterIdLst>
  <p:handoutMasterIdLst>
    <p:handoutMasterId r:id="rId14"/>
  </p:handoutMasterIdLst>
  <p:sldIdLst>
    <p:sldId id="315" r:id="rId5"/>
    <p:sldId id="378" r:id="rId6"/>
    <p:sldId id="400" r:id="rId7"/>
    <p:sldId id="406" r:id="rId8"/>
    <p:sldId id="402" r:id="rId9"/>
    <p:sldId id="405" r:id="rId10"/>
    <p:sldId id="396" r:id="rId11"/>
    <p:sldId id="373" r:id="rId12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439" userDrawn="1">
          <p15:clr>
            <a:srgbClr val="A4A3A4"/>
          </p15:clr>
        </p15:guide>
        <p15:guide id="3" pos="7243" userDrawn="1">
          <p15:clr>
            <a:srgbClr val="A4A3A4"/>
          </p15:clr>
        </p15:guide>
        <p15:guide id="4" orient="horz" pos="4088" userDrawn="1">
          <p15:clr>
            <a:srgbClr val="A4A3A4"/>
          </p15:clr>
        </p15:guide>
        <p15:guide id="5" orient="horz" pos="913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4997" userDrawn="1">
          <p15:clr>
            <a:srgbClr val="A4A3A4"/>
          </p15:clr>
        </p15:guide>
        <p15:guide id="8" pos="2707" userDrawn="1">
          <p15:clr>
            <a:srgbClr val="A4A3A4"/>
          </p15:clr>
        </p15:guide>
        <p15:guide id="9" pos="2615" userDrawn="1">
          <p15:clr>
            <a:srgbClr val="A4A3A4"/>
          </p15:clr>
        </p15:guide>
        <p15:guide id="10" pos="3727" userDrawn="1">
          <p15:clr>
            <a:srgbClr val="A4A3A4"/>
          </p15:clr>
        </p15:guide>
        <p15:guide id="11" orient="horz" pos="3861" userDrawn="1">
          <p15:clr>
            <a:srgbClr val="A4A3A4"/>
          </p15:clr>
        </p15:guide>
        <p15:guide id="12" pos="3940" userDrawn="1">
          <p15:clr>
            <a:srgbClr val="A4A3A4"/>
          </p15:clr>
        </p15:guide>
        <p15:guide id="13" pos="5065" userDrawn="1">
          <p15:clr>
            <a:srgbClr val="A4A3A4"/>
          </p15:clr>
        </p15:guide>
        <p15:guide id="14" pos="4929" userDrawn="1">
          <p15:clr>
            <a:srgbClr val="A4A3A4"/>
          </p15:clr>
        </p15:guide>
        <p15:guide id="15" pos="27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s Abegg" initials="AA" lastIdx="7" clrIdx="0"/>
  <p:cmAuthor id="2" name="Abegg Andreas (abeg)" initials="AA(" lastIdx="1" clrIdx="1">
    <p:extLst>
      <p:ext uri="{19B8F6BF-5375-455C-9EA6-DF929625EA0E}">
        <p15:presenceInfo xmlns:p15="http://schemas.microsoft.com/office/powerpoint/2012/main" userId="S-1-5-21-842925246-1035525444-839522115-360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AA7"/>
    <a:srgbClr val="667F95"/>
    <a:srgbClr val="45637D"/>
    <a:srgbClr val="83A0BB"/>
    <a:srgbClr val="187FD9"/>
    <a:srgbClr val="1B2731"/>
    <a:srgbClr val="00294E"/>
    <a:srgbClr val="0E2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73060" autoAdjust="0"/>
  </p:normalViewPr>
  <p:slideViewPr>
    <p:cSldViewPr snapToGrid="0">
      <p:cViewPr varScale="1">
        <p:scale>
          <a:sx n="101" d="100"/>
          <a:sy n="101" d="100"/>
        </p:scale>
        <p:origin x="126" y="426"/>
      </p:cViewPr>
      <p:guideLst>
        <p:guide orient="horz" pos="686"/>
        <p:guide pos="439"/>
        <p:guide pos="7243"/>
        <p:guide orient="horz" pos="4088"/>
        <p:guide orient="horz" pos="913"/>
        <p:guide pos="3840"/>
        <p:guide pos="4997"/>
        <p:guide pos="2707"/>
        <p:guide pos="2615"/>
        <p:guide pos="3727"/>
        <p:guide orient="horz" pos="3861"/>
        <p:guide pos="3940"/>
        <p:guide pos="5065"/>
        <p:guide pos="4929"/>
        <p:guide pos="2751"/>
      </p:guideLst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4044" y="54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ferovic Goran (sefe)" userId="2402a2d7-fcd2-4735-a5a3-c07e34caf97d" providerId="ADAL" clId="{6955F073-FB18-49D0-9907-10019F7141C2}"/>
    <pc:docChg chg="modSld">
      <pc:chgData name="Seferovic Goran (sefe)" userId="2402a2d7-fcd2-4735-a5a3-c07e34caf97d" providerId="ADAL" clId="{6955F073-FB18-49D0-9907-10019F7141C2}" dt="2022-11-21T16:17:30.563" v="77" actId="20577"/>
      <pc:docMkLst>
        <pc:docMk/>
      </pc:docMkLst>
      <pc:sldChg chg="modNotesTx">
        <pc:chgData name="Seferovic Goran (sefe)" userId="2402a2d7-fcd2-4735-a5a3-c07e34caf97d" providerId="ADAL" clId="{6955F073-FB18-49D0-9907-10019F7141C2}" dt="2022-11-21T16:12:48.578" v="5" actId="6549"/>
        <pc:sldMkLst>
          <pc:docMk/>
          <pc:sldMk cId="1351665361" sldId="373"/>
        </pc:sldMkLst>
      </pc:sldChg>
      <pc:sldChg chg="modNotesTx">
        <pc:chgData name="Seferovic Goran (sefe)" userId="2402a2d7-fcd2-4735-a5a3-c07e34caf97d" providerId="ADAL" clId="{6955F073-FB18-49D0-9907-10019F7141C2}" dt="2022-11-21T16:12:34.235" v="0" actId="6549"/>
        <pc:sldMkLst>
          <pc:docMk/>
          <pc:sldMk cId="1920607945" sldId="400"/>
        </pc:sldMkLst>
      </pc:sldChg>
      <pc:sldChg chg="modSp mod modNotesTx">
        <pc:chgData name="Seferovic Goran (sefe)" userId="2402a2d7-fcd2-4735-a5a3-c07e34caf97d" providerId="ADAL" clId="{6955F073-FB18-49D0-9907-10019F7141C2}" dt="2022-11-21T16:17:30.563" v="77" actId="20577"/>
        <pc:sldMkLst>
          <pc:docMk/>
          <pc:sldMk cId="2400092729" sldId="402"/>
        </pc:sldMkLst>
        <pc:spChg chg="mod">
          <ac:chgData name="Seferovic Goran (sefe)" userId="2402a2d7-fcd2-4735-a5a3-c07e34caf97d" providerId="ADAL" clId="{6955F073-FB18-49D0-9907-10019F7141C2}" dt="2022-11-21T16:17:30.563" v="77" actId="20577"/>
          <ac:spMkLst>
            <pc:docMk/>
            <pc:sldMk cId="2400092729" sldId="402"/>
            <ac:spMk id="11" creationId="{CD133263-674D-4A14-BAE5-AFF9825C413F}"/>
          </ac:spMkLst>
        </pc:spChg>
      </pc:sldChg>
      <pc:sldChg chg="modNotesTx">
        <pc:chgData name="Seferovic Goran (sefe)" userId="2402a2d7-fcd2-4735-a5a3-c07e34caf97d" providerId="ADAL" clId="{6955F073-FB18-49D0-9907-10019F7141C2}" dt="2022-11-21T16:12:44.365" v="4" actId="6549"/>
        <pc:sldMkLst>
          <pc:docMk/>
          <pc:sldMk cId="3260610617" sldId="405"/>
        </pc:sldMkLst>
      </pc:sldChg>
      <pc:sldChg chg="modNotesTx">
        <pc:chgData name="Seferovic Goran (sefe)" userId="2402a2d7-fcd2-4735-a5a3-c07e34caf97d" providerId="ADAL" clId="{6955F073-FB18-49D0-9907-10019F7141C2}" dt="2022-11-21T16:12:38.702" v="2" actId="6549"/>
        <pc:sldMkLst>
          <pc:docMk/>
          <pc:sldMk cId="2946517370" sldId="40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FC7836D-B7FF-425E-B10C-553A6C027716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5659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1600"/>
            <a:ext cx="2945659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A4F34883-BD16-4996-85A6-DBF52454BAB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9725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864E3F9F-B4C7-4B6C-9E21-9475F25C7516}" type="datetimeFigureOut">
              <a:rPr lang="de-CH" smtClean="0"/>
              <a:t>21.11.2022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5AB806A2-D720-433C-BEF3-ADBA2A273E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808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806A2-D720-433C-BEF3-ADBA2A273EA2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409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806A2-D720-433C-BEF3-ADBA2A273EA2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415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B806A2-D720-433C-BEF3-ADBA2A273EA2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79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B806A2-D720-433C-BEF3-ADBA2A273EA2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173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B806A2-D720-433C-BEF3-ADBA2A273EA2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608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B806A2-D720-433C-BEF3-ADBA2A273EA2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921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806A2-D720-433C-BEF3-ADBA2A273EA2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4653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806A2-D720-433C-BEF3-ADBA2A273EA2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066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77FD-D89F-4380-9E21-8FA6B5A86AE8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07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18B7-A7F0-4F50-A6CB-119CF04FF14F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4FB7-EE3A-44C3-9548-48A747DB8989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4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5F32-2C97-476F-95C6-943433842836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0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472-5B8D-4F01-8A5C-1B552E77309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94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A2E3-DA65-4401-9E5E-FAFB4DD3291E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3EC4-F880-4D8D-9F9D-AC31779FEE27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6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4C40F-1653-459A-A13D-60D4DB6407B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BA91-4C31-4EFE-AD66-DBA5AAFEEB18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B132-ABA7-4F0A-AC76-5F76EEDF09AD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4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AE5D877-115D-4B43-B8FC-146BACC5236A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8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3EE62D0-6175-45ED-B471-CE2A9D5F8E7A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8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8">
            <a:extLst>
              <a:ext uri="{FF2B5EF4-FFF2-40B4-BE49-F238E27FC236}">
                <a16:creationId xmlns:a16="http://schemas.microsoft.com/office/drawing/2014/main" id="{168D508C-A317-451C-AB61-8A699E357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406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2567226"/>
            <a:ext cx="8991600" cy="1723549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de-CH" sz="2400" cap="none" dirty="0">
                <a:latin typeface="Book Antiqua" panose="02040602050305030304" pitchFamily="18" charset="0"/>
              </a:rPr>
              <a:t>Rechtliche Grundlagen und Einflussmöglichkeiten auf Lärmminderung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>
          <a:xfrm>
            <a:off x="6101406" y="4990006"/>
            <a:ext cx="6090594" cy="685800"/>
          </a:xfrm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90000"/>
              </a:lnSpc>
            </a:pPr>
            <a:r>
              <a:rPr lang="de-CH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Informationsveranstaltung des Schutzverbandes </a:t>
            </a:r>
            <a:br>
              <a:rPr lang="de-CH" sz="1600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de-CH" sz="1600" dirty="0">
                <a:solidFill>
                  <a:srgbClr val="FFFFFF"/>
                </a:solidFill>
                <a:latin typeface="Book Antiqua" panose="02040602050305030304" pitchFamily="18" charset="0"/>
              </a:rPr>
              <a:t>«Fluglärm: Das Wichtigste in Kürze», 23. November 2022, Winkel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29830BE-7327-4A81-E4EA-971745D7E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29" y="226338"/>
            <a:ext cx="4210050" cy="704850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1483344D-D258-E624-7363-DD5CC8B0414D}"/>
              </a:ext>
            </a:extLst>
          </p:cNvPr>
          <p:cNvSpPr txBox="1">
            <a:spLocks/>
          </p:cNvSpPr>
          <p:nvPr/>
        </p:nvSpPr>
        <p:spPr>
          <a:xfrm>
            <a:off x="293829" y="4990005"/>
            <a:ext cx="4377380" cy="685801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1600" b="1" spc="200" dirty="0">
                <a:solidFill>
                  <a:srgbClr val="262626"/>
                </a:solidFill>
                <a:latin typeface="Book Antiqua" panose="02040602050305030304" pitchFamily="18" charset="0"/>
                <a:ea typeface="+mj-ea"/>
                <a:cs typeface="+mj-cs"/>
              </a:rPr>
              <a:t>PD Dr. </a:t>
            </a:r>
            <a:r>
              <a:rPr lang="de-CH" sz="1600" b="1" spc="200" dirty="0" err="1">
                <a:solidFill>
                  <a:srgbClr val="262626"/>
                </a:solidFill>
                <a:latin typeface="Book Antiqua" panose="02040602050305030304" pitchFamily="18" charset="0"/>
                <a:ea typeface="+mj-ea"/>
                <a:cs typeface="+mj-cs"/>
              </a:rPr>
              <a:t>iur</a:t>
            </a:r>
            <a:r>
              <a:rPr lang="de-CH" sz="1600" b="1" spc="200" dirty="0">
                <a:solidFill>
                  <a:srgbClr val="262626"/>
                </a:solidFill>
                <a:latin typeface="Book Antiqua" panose="02040602050305030304" pitchFamily="18" charset="0"/>
                <a:ea typeface="+mj-ea"/>
                <a:cs typeface="+mj-cs"/>
              </a:rPr>
              <a:t>. Goran Seferovic, RA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600" b="1" spc="200" dirty="0">
                <a:solidFill>
                  <a:srgbClr val="262626"/>
                </a:solidFill>
                <a:latin typeface="Book Antiqua" panose="02040602050305030304" pitchFamily="18" charset="0"/>
                <a:ea typeface="+mj-ea"/>
                <a:cs typeface="+mj-cs"/>
              </a:rPr>
              <a:t>Seferovic@aa-k.ch</a:t>
            </a:r>
          </a:p>
        </p:txBody>
      </p:sp>
    </p:spTree>
    <p:extLst>
      <p:ext uri="{BB962C8B-B14F-4D97-AF65-F5344CB8AC3E}">
        <p14:creationId xmlns:p14="http://schemas.microsoft.com/office/powerpoint/2010/main" val="227030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2AF5-362D-46E2-9B37-570318C9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89025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marL="504000" algn="l"/>
            <a:r>
              <a:rPr lang="de-CH" sz="3200" cap="none" spc="0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Übersicht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80764A44-7606-4CD1-9C9A-BB2CA6A94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7" y="1400175"/>
            <a:ext cx="11056775" cy="5089524"/>
          </a:xfrm>
        </p:spPr>
        <p:txBody>
          <a:bodyPr vert="horz" lIns="180000" tIns="0" rIns="0" bIns="0" rtlCol="0">
            <a:normAutofit/>
          </a:bodyPr>
          <a:lstStyle/>
          <a:p>
            <a:pPr marL="457200" indent="-457200">
              <a:buClr>
                <a:srgbClr val="45637D"/>
              </a:buClr>
              <a:buFont typeface="+mj-lt"/>
              <a:buAutoNum type="arabicPeriod"/>
            </a:pPr>
            <a:r>
              <a:rPr lang="de-CH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Relevante Rechtsgrundlagen und deren Hierarchie</a:t>
            </a:r>
          </a:p>
          <a:p>
            <a:pPr marL="457200" indent="-457200">
              <a:buClr>
                <a:srgbClr val="45637D"/>
              </a:buClr>
              <a:buFont typeface="+mj-lt"/>
              <a:buAutoNum type="arabicPeriod"/>
            </a:pPr>
            <a:r>
              <a:rPr lang="de-CH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Einflussmöglichkeiten der Politik auf den verschiedenen Stufen</a:t>
            </a:r>
          </a:p>
          <a:p>
            <a:pPr marL="457200" indent="-457200">
              <a:buClr>
                <a:srgbClr val="45637D"/>
              </a:buClr>
              <a:buFont typeface="+mj-lt"/>
              <a:buAutoNum type="arabicPeriod"/>
            </a:pPr>
            <a:r>
              <a:rPr lang="de-CH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Bedeutung von Rechtsmittelverfahren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452392" y="6306819"/>
            <a:ext cx="365760" cy="365760"/>
          </a:xfrm>
          <a:solidFill>
            <a:srgbClr val="45637D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195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2AF5-362D-46E2-9B37-570318C9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89025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marL="504000" algn="l"/>
            <a:r>
              <a:rPr lang="de-CH" sz="3200" cap="none" spc="0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Rechtsgrundlagen und Hierarchie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452392" y="6306819"/>
            <a:ext cx="365760" cy="365760"/>
          </a:xfrm>
          <a:solidFill>
            <a:srgbClr val="45637D">
              <a:alpha val="70000"/>
            </a:srgbClr>
          </a:solidFill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7A6979-0714-4377-B894-6BE4C2D6E20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80E92635-8982-4FFD-815E-F0A9E51C47CD}"/>
              </a:ext>
            </a:extLst>
          </p:cNvPr>
          <p:cNvSpPr txBox="1">
            <a:spLocks/>
          </p:cNvSpPr>
          <p:nvPr/>
        </p:nvSpPr>
        <p:spPr>
          <a:xfrm>
            <a:off x="8448344" y="2458434"/>
            <a:ext cx="3214770" cy="3848384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C0FE30F-52BD-48FA-A2DA-EE68FA40E962}"/>
              </a:ext>
            </a:extLst>
          </p:cNvPr>
          <p:cNvSpPr/>
          <p:nvPr/>
        </p:nvSpPr>
        <p:spPr>
          <a:xfrm>
            <a:off x="4478597" y="1232390"/>
            <a:ext cx="6972756" cy="763079"/>
          </a:xfrm>
          <a:prstGeom prst="rect">
            <a:avLst/>
          </a:prstGeom>
          <a:solidFill>
            <a:srgbClr val="667F9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Bundesebene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ACAB3C1-C848-4014-B68E-68F2EB2929DB}"/>
              </a:ext>
            </a:extLst>
          </p:cNvPr>
          <p:cNvSpPr/>
          <p:nvPr/>
        </p:nvSpPr>
        <p:spPr>
          <a:xfrm>
            <a:off x="516718" y="1232390"/>
            <a:ext cx="3214772" cy="763079"/>
          </a:xfrm>
          <a:prstGeom prst="rect">
            <a:avLst/>
          </a:prstGeom>
          <a:solidFill>
            <a:srgbClr val="45637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Internationales Recht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B2EC861-7247-4ADF-8CCC-BC0CDF58BF53}"/>
              </a:ext>
            </a:extLst>
          </p:cNvPr>
          <p:cNvSpPr txBox="1">
            <a:spLocks/>
          </p:cNvSpPr>
          <p:nvPr/>
        </p:nvSpPr>
        <p:spPr>
          <a:xfrm>
            <a:off x="4298126" y="2365717"/>
            <a:ext cx="3403110" cy="4309694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AD817D7-89B9-4703-A2D9-0F695DD264C6}"/>
              </a:ext>
            </a:extLst>
          </p:cNvPr>
          <p:cNvSpPr txBox="1">
            <a:spLocks/>
          </p:cNvSpPr>
          <p:nvPr/>
        </p:nvSpPr>
        <p:spPr>
          <a:xfrm>
            <a:off x="7096795" y="2364696"/>
            <a:ext cx="3401546" cy="4310857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D133263-674D-4A14-BAE5-AFF9825C413F}"/>
              </a:ext>
            </a:extLst>
          </p:cNvPr>
          <p:cNvSpPr txBox="1">
            <a:spLocks/>
          </p:cNvSpPr>
          <p:nvPr/>
        </p:nvSpPr>
        <p:spPr>
          <a:xfrm>
            <a:off x="516718" y="2363675"/>
            <a:ext cx="3214771" cy="3943143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Chicago-Abkommen (ICAO)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Luftverkehrsabkommen CH-EU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de-CH" dirty="0">
              <a:solidFill>
                <a:srgbClr val="000000">
                  <a:lumMod val="85000"/>
                  <a:lumOff val="15000"/>
                </a:srgbClr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«</a:t>
            </a:r>
            <a:r>
              <a:rPr kumimoji="0" lang="de-CH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Balanced</a:t>
            </a:r>
            <a:r>
              <a:rPr kumimoji="0" lang="de-CH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 Approach»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306BE89A-EAA8-48B3-87AC-AFBD313C5EF7}"/>
              </a:ext>
            </a:extLst>
          </p:cNvPr>
          <p:cNvSpPr txBox="1">
            <a:spLocks/>
          </p:cNvSpPr>
          <p:nvPr/>
        </p:nvSpPr>
        <p:spPr>
          <a:xfrm>
            <a:off x="4479636" y="2464231"/>
            <a:ext cx="3214772" cy="3842588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45ADAA-79E5-F57D-E51C-355DEF4C53BA}"/>
              </a:ext>
            </a:extLst>
          </p:cNvPr>
          <p:cNvSpPr txBox="1">
            <a:spLocks/>
          </p:cNvSpPr>
          <p:nvPr/>
        </p:nvSpPr>
        <p:spPr>
          <a:xfrm>
            <a:off x="4478597" y="2364697"/>
            <a:ext cx="6973795" cy="3943144"/>
          </a:xfrm>
          <a:prstGeom prst="rect">
            <a:avLst/>
          </a:prstGeom>
        </p:spPr>
        <p:txBody>
          <a:bodyPr vert="horz" lIns="18000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Bundesgesetzgebung: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Umweltschutzgesetz und Lärmschutzverordnung (Lärmgrenzwerte, Ausnahmen für den Flugverkehr in Art. 31 a LSV)</a:t>
            </a:r>
          </a:p>
          <a:p>
            <a:pPr lvl="1">
              <a:buClr>
                <a:srgbClr val="45637D"/>
              </a:buClr>
              <a:defRPr/>
            </a:pP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Luftfahrtgesetz und </a:t>
            </a: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Verordnung über die Infrastruktur der Luftfahrt</a:t>
            </a: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lvl="1">
              <a:buClr>
                <a:srgbClr val="45637D"/>
              </a:buClr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Gebührenverordnung und Gebührenordnung des Flughafens (FZAG, Airlines, BAZL)</a:t>
            </a:r>
          </a:p>
          <a:p>
            <a:pPr>
              <a:buClr>
                <a:srgbClr val="45637D"/>
              </a:buClr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Planungsgrundlagen:</a:t>
            </a:r>
          </a:p>
          <a:p>
            <a:pPr lvl="1">
              <a:buClr>
                <a:srgbClr val="45637D"/>
              </a:buClr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Sachplan Infrastruktur Luftfahrt (Bundesrat, BAZL/ARE)</a:t>
            </a:r>
          </a:p>
          <a:p>
            <a:pPr lvl="1">
              <a:buClr>
                <a:srgbClr val="45637D"/>
              </a:buClr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Plangenehmigungsverfahren (z.B. Pistenverlängerung, Antrag FZAG, Genehmigung durch UVEK)</a:t>
            </a:r>
          </a:p>
          <a:p>
            <a:pPr lvl="1">
              <a:buClr>
                <a:srgbClr val="45637D"/>
              </a:buClr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Luftfahrtpolitischer Bericht (LUPO)</a:t>
            </a:r>
          </a:p>
          <a:p>
            <a:pPr>
              <a:buClr>
                <a:srgbClr val="45637D"/>
              </a:buClr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Betriebsreglement (FZAG, Genehmigung durch BAZL)</a:t>
            </a:r>
          </a:p>
        </p:txBody>
      </p:sp>
    </p:spTree>
    <p:extLst>
      <p:ext uri="{BB962C8B-B14F-4D97-AF65-F5344CB8AC3E}">
        <p14:creationId xmlns:p14="http://schemas.microsoft.com/office/powerpoint/2010/main" val="19206079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2AF5-362D-46E2-9B37-570318C9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89025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marL="504000" algn="l"/>
            <a:r>
              <a:rPr lang="de-CH" sz="3200" cap="none" spc="0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Rechtsgrundlagen und Hierarchie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452392" y="6306819"/>
            <a:ext cx="365760" cy="365760"/>
          </a:xfrm>
          <a:solidFill>
            <a:srgbClr val="45637D">
              <a:alpha val="70000"/>
            </a:srgbClr>
          </a:solidFill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7A6979-0714-4377-B894-6BE4C2D6E20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80E92635-8982-4FFD-815E-F0A9E51C47CD}"/>
              </a:ext>
            </a:extLst>
          </p:cNvPr>
          <p:cNvSpPr txBox="1">
            <a:spLocks/>
          </p:cNvSpPr>
          <p:nvPr/>
        </p:nvSpPr>
        <p:spPr>
          <a:xfrm>
            <a:off x="8448344" y="2458434"/>
            <a:ext cx="3214770" cy="3848384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306BE89A-EAA8-48B3-87AC-AFBD313C5EF7}"/>
              </a:ext>
            </a:extLst>
          </p:cNvPr>
          <p:cNvSpPr txBox="1">
            <a:spLocks/>
          </p:cNvSpPr>
          <p:nvPr/>
        </p:nvSpPr>
        <p:spPr>
          <a:xfrm>
            <a:off x="4479636" y="2464231"/>
            <a:ext cx="3214772" cy="3842588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45ADAA-79E5-F57D-E51C-355DEF4C53BA}"/>
              </a:ext>
            </a:extLst>
          </p:cNvPr>
          <p:cNvSpPr txBox="1">
            <a:spLocks/>
          </p:cNvSpPr>
          <p:nvPr/>
        </p:nvSpPr>
        <p:spPr>
          <a:xfrm>
            <a:off x="495301" y="2364696"/>
            <a:ext cx="10957090" cy="3943144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Flughafengesetz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Grundlagen der Flughafen Zürich AG: Privatrechtliche AG nach Art. 762 OR mit Vertretern des Kantons im Verwaltungsrat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Zielbestimmungen und Handlungspflichten im Hinblick auf Fluglärm in § 3 Flughafengesetz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Nachtflugsperre von sieben Stunden (seit 2010) und Richtwert von max. 320’000 Flugbewegungen (2019: 275’000)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Verordnung zum Zürcher Fluglärm-Index (ZFI-VO)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Index dient der Ermittlung der Zahl der vom Lärm gestörten Personen; </a:t>
            </a: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Richtwert 47’000 Personen; wurde seit 2007 fast immer überschritten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Verlangt Massnahmen, welche technisch und betrieblich möglich sowie wirtschaftlich tragbar sind</a:t>
            </a: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Besondere Verfahrensbestimmungen der Flughafen Zürich AG</a:t>
            </a:r>
          </a:p>
          <a:p>
            <a:pPr lvl="1">
              <a:buClr>
                <a:srgbClr val="45637D"/>
              </a:buClr>
              <a:defRPr/>
            </a:pP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Zustimmung der Kantonsvertreter für Pistenverlängerungen und gewisse Änderungen des Betriebsreglements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7110D09-C7A2-0F86-4D5C-1EE25A7C07A8}"/>
              </a:ext>
            </a:extLst>
          </p:cNvPr>
          <p:cNvSpPr/>
          <p:nvPr/>
        </p:nvSpPr>
        <p:spPr>
          <a:xfrm>
            <a:off x="495301" y="1233904"/>
            <a:ext cx="10957090" cy="763079"/>
          </a:xfrm>
          <a:prstGeom prst="rect">
            <a:avLst/>
          </a:prstGeom>
          <a:solidFill>
            <a:srgbClr val="238AA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Kantonale Ebene</a:t>
            </a:r>
          </a:p>
        </p:txBody>
      </p:sp>
    </p:spTree>
    <p:extLst>
      <p:ext uri="{BB962C8B-B14F-4D97-AF65-F5344CB8AC3E}">
        <p14:creationId xmlns:p14="http://schemas.microsoft.com/office/powerpoint/2010/main" val="294651737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2AF5-362D-46E2-9B37-570318C9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89025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marL="504000" algn="l"/>
            <a:r>
              <a:rPr lang="de-CH" sz="3200" cap="none" spc="0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Einflussmöglichkeiten: Themenkomplexe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452392" y="6306819"/>
            <a:ext cx="365760" cy="365760"/>
          </a:xfrm>
          <a:solidFill>
            <a:srgbClr val="45637D">
              <a:alpha val="70000"/>
            </a:srgbClr>
          </a:solidFill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7A6979-0714-4377-B894-6BE4C2D6E20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80E92635-8982-4FFD-815E-F0A9E51C47CD}"/>
              </a:ext>
            </a:extLst>
          </p:cNvPr>
          <p:cNvSpPr txBox="1">
            <a:spLocks/>
          </p:cNvSpPr>
          <p:nvPr/>
        </p:nvSpPr>
        <p:spPr>
          <a:xfrm>
            <a:off x="8406357" y="2441375"/>
            <a:ext cx="3253956" cy="3649343"/>
          </a:xfrm>
          <a:prstGeom prst="rect">
            <a:avLst/>
          </a:prstGeom>
        </p:spPr>
        <p:txBody>
          <a:bodyPr vert="horz" lIns="18000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Lärmabhängige Gebühren fördern </a:t>
            </a: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Entwicklung weniger lärmiger Flugzeuge</a:t>
            </a:r>
          </a:p>
          <a:p>
            <a:pPr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LUPO sieht Grenzen der Lenkungswirkung, falls technischer Fortschritt ausgereizt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Flugbetrieb wird durch Nebenbetriebe querfinanziert (30% des ökonomischen Mehrwerts, </a:t>
            </a:r>
            <a:r>
              <a:rPr kumimoji="0" lang="de-CH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Parking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kumimoji="0" lang="de-CH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etc</a:t>
            </a: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.)</a:t>
            </a: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C0FE30F-52BD-48FA-A2DA-EE68FA40E962}"/>
              </a:ext>
            </a:extLst>
          </p:cNvPr>
          <p:cNvSpPr/>
          <p:nvPr/>
        </p:nvSpPr>
        <p:spPr>
          <a:xfrm>
            <a:off x="4440450" y="1208427"/>
            <a:ext cx="3253958" cy="763079"/>
          </a:xfrm>
          <a:prstGeom prst="rect">
            <a:avLst/>
          </a:prstGeom>
          <a:solidFill>
            <a:srgbClr val="667F9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Verspätungen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ACAB3C1-C848-4014-B68E-68F2EB2929DB}"/>
              </a:ext>
            </a:extLst>
          </p:cNvPr>
          <p:cNvSpPr/>
          <p:nvPr/>
        </p:nvSpPr>
        <p:spPr>
          <a:xfrm>
            <a:off x="471742" y="1208427"/>
            <a:ext cx="3253958" cy="763079"/>
          </a:xfrm>
          <a:prstGeom prst="rect">
            <a:avLst/>
          </a:prstGeom>
          <a:solidFill>
            <a:srgbClr val="45637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Fluglärm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AD817D7-89B9-4703-A2D9-0F695DD264C6}"/>
              </a:ext>
            </a:extLst>
          </p:cNvPr>
          <p:cNvSpPr txBox="1">
            <a:spLocks/>
          </p:cNvSpPr>
          <p:nvPr/>
        </p:nvSpPr>
        <p:spPr>
          <a:xfrm>
            <a:off x="7096795" y="2364696"/>
            <a:ext cx="3401546" cy="4310857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D133263-674D-4A14-BAE5-AFF9825C413F}"/>
              </a:ext>
            </a:extLst>
          </p:cNvPr>
          <p:cNvSpPr txBox="1">
            <a:spLocks/>
          </p:cNvSpPr>
          <p:nvPr/>
        </p:nvSpPr>
        <p:spPr>
          <a:xfrm>
            <a:off x="471742" y="2441375"/>
            <a:ext cx="3253958" cy="3649343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Flughafen als sanierungsbedürftige Anlage nach USG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Lehre und Politik sehen auf </a:t>
            </a:r>
            <a:r>
              <a:rPr kumimoji="0" lang="de-CH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kant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. Ebene vor allem die Raumplanung gefordert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Siedlungsentwicklung wird aber gleichzeitig erleichtert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ZFI wird durch nächtliche Flüge </a:t>
            </a:r>
            <a:r>
              <a:rPr lang="de-CH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besonders belastet</a:t>
            </a: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94A0A61-D0FB-4731-BA75-9F3EA1AB5F27}"/>
              </a:ext>
            </a:extLst>
          </p:cNvPr>
          <p:cNvSpPr/>
          <p:nvPr/>
        </p:nvSpPr>
        <p:spPr>
          <a:xfrm>
            <a:off x="8406357" y="1213123"/>
            <a:ext cx="3253959" cy="763079"/>
          </a:xfrm>
          <a:prstGeom prst="rect">
            <a:avLst/>
          </a:prstGeom>
          <a:solidFill>
            <a:srgbClr val="238AA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Gebühren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306BE89A-EAA8-48B3-87AC-AFBD313C5EF7}"/>
              </a:ext>
            </a:extLst>
          </p:cNvPr>
          <p:cNvSpPr txBox="1">
            <a:spLocks/>
          </p:cNvSpPr>
          <p:nvPr/>
        </p:nvSpPr>
        <p:spPr>
          <a:xfrm>
            <a:off x="4440450" y="2441375"/>
            <a:ext cx="3253957" cy="3842588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Hauptgrund für Überschreitung ZFI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Frage des Betriebs und somit Einfluss des Regierungsrats über die eigenen Verwaltungsräte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Verspätungsabbau erfolgt weitgehend bereits «geplant»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Höhere Gebühren in den Nachtstunden wirken</a:t>
            </a:r>
          </a:p>
        </p:txBody>
      </p:sp>
    </p:spTree>
    <p:extLst>
      <p:ext uri="{BB962C8B-B14F-4D97-AF65-F5344CB8AC3E}">
        <p14:creationId xmlns:p14="http://schemas.microsoft.com/office/powerpoint/2010/main" val="240009272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2AF5-362D-46E2-9B37-570318C9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89025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marL="504000" algn="l"/>
            <a:r>
              <a:rPr lang="de-CH" sz="3200" cap="none" spc="0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Bedeutung von Rechtsmittelverfahren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452392" y="6306819"/>
            <a:ext cx="365760" cy="365760"/>
          </a:xfrm>
          <a:solidFill>
            <a:srgbClr val="45637D">
              <a:alpha val="70000"/>
            </a:srgbClr>
          </a:solidFill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7A6979-0714-4377-B894-6BE4C2D6E20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80E92635-8982-4FFD-815E-F0A9E51C47CD}"/>
              </a:ext>
            </a:extLst>
          </p:cNvPr>
          <p:cNvSpPr txBox="1">
            <a:spLocks/>
          </p:cNvSpPr>
          <p:nvPr/>
        </p:nvSpPr>
        <p:spPr>
          <a:xfrm>
            <a:off x="6391273" y="2458434"/>
            <a:ext cx="5271841" cy="3848384"/>
          </a:xfrm>
          <a:prstGeom prst="rect">
            <a:avLst/>
          </a:prstGeom>
        </p:spPr>
        <p:txBody>
          <a:bodyPr vert="horz" lIns="18000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Neu- oder Umbauten von Anlagen des Flugbetriebs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Konzentriertes Verfahren, Genehmigung durch das UVEK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Zentral in den nächsten Jahren: Pistenverlängerungen</a:t>
            </a:r>
          </a:p>
          <a:p>
            <a:pPr lvl="1">
              <a:buClr>
                <a:srgbClr val="45637D"/>
              </a:buClr>
              <a:defRPr/>
            </a:pP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Plangenehmigungsgesuch der FZAG setzt Zustimmung der Kantonsvertreter/innen voraus</a:t>
            </a:r>
          </a:p>
          <a:p>
            <a:pPr lvl="1">
              <a:buClr>
                <a:srgbClr val="45637D"/>
              </a:buClr>
              <a:defRPr/>
            </a:pP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Entsprechende Weisung des Regierungsrats unterliegt dem Genehmigungsbeschluss des Kantonsrats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Kantonsratsbeschluss unterliegt Referendum</a:t>
            </a: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lvl="1">
              <a:buClr>
                <a:srgbClr val="45637D"/>
              </a:buClr>
              <a:defRPr/>
            </a:pP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Plangenehmigung unterliegt der Beschwerde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ACAB3C1-C848-4014-B68E-68F2EB2929DB}"/>
              </a:ext>
            </a:extLst>
          </p:cNvPr>
          <p:cNvSpPr/>
          <p:nvPr/>
        </p:nvSpPr>
        <p:spPr>
          <a:xfrm>
            <a:off x="516718" y="1398927"/>
            <a:ext cx="5271841" cy="763079"/>
          </a:xfrm>
          <a:prstGeom prst="rect">
            <a:avLst/>
          </a:prstGeom>
          <a:solidFill>
            <a:srgbClr val="45637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Betriebsreglemente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 und Gebührenordnungen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B2EC861-7247-4ADF-8CCC-BC0CDF58BF53}"/>
              </a:ext>
            </a:extLst>
          </p:cNvPr>
          <p:cNvSpPr txBox="1">
            <a:spLocks/>
          </p:cNvSpPr>
          <p:nvPr/>
        </p:nvSpPr>
        <p:spPr>
          <a:xfrm>
            <a:off x="4298126" y="2365717"/>
            <a:ext cx="3403110" cy="4309694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CD133263-674D-4A14-BAE5-AFF9825C413F}"/>
              </a:ext>
            </a:extLst>
          </p:cNvPr>
          <p:cNvSpPr txBox="1">
            <a:spLocks/>
          </p:cNvSpPr>
          <p:nvPr/>
        </p:nvSpPr>
        <p:spPr>
          <a:xfrm>
            <a:off x="516717" y="2458433"/>
            <a:ext cx="5271841" cy="3848385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Flugbetrieb gegenwärtig gestützt auf Betriebsreglement 2011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Betriebsreglement 2014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2018: Genehmigung BAZL</a:t>
            </a:r>
          </a:p>
          <a:p>
            <a:pPr lvl="1">
              <a:buClr>
                <a:srgbClr val="45637D"/>
              </a:buClr>
              <a:defRPr/>
            </a:pP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Noch nicht in Rechtskraft aufgrund von Beschwerdeverfahren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5637D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Betriebsreglement 2017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Genehmigung BAZL ausstehend</a:t>
            </a:r>
          </a:p>
          <a:p>
            <a:pPr>
              <a:buClr>
                <a:srgbClr val="45637D"/>
              </a:buClr>
              <a:defRPr/>
            </a:pPr>
            <a:r>
              <a:rPr kumimoji="0" lang="de-CH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Grosse Bedeutung von Gebühren für die Lärmentwicklung</a:t>
            </a:r>
          </a:p>
          <a:p>
            <a:pPr lvl="1">
              <a:buClr>
                <a:srgbClr val="45637D"/>
              </a:buClr>
              <a:defRPr/>
            </a:pPr>
            <a:r>
              <a:rPr lang="de-CH" dirty="0">
                <a:solidFill>
                  <a:srgbClr val="000000">
                    <a:lumMod val="85000"/>
                    <a:lumOff val="15000"/>
                  </a:srgbClr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BAZL drängte auf Senkung der Fluggebühren</a:t>
            </a:r>
            <a:endParaRPr kumimoji="0" lang="de-CH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94A0A61-D0FB-4731-BA75-9F3EA1AB5F27}"/>
              </a:ext>
            </a:extLst>
          </p:cNvPr>
          <p:cNvSpPr/>
          <p:nvPr/>
        </p:nvSpPr>
        <p:spPr>
          <a:xfrm>
            <a:off x="6391275" y="1392191"/>
            <a:ext cx="5271841" cy="763079"/>
          </a:xfrm>
          <a:prstGeom prst="rect">
            <a:avLst/>
          </a:prstGeom>
          <a:solidFill>
            <a:srgbClr val="238AA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cs typeface="Arial" panose="020B0604020202020204" pitchFamily="34" charset="0"/>
              </a:rPr>
              <a:t>Plangenehmigungen</a:t>
            </a:r>
          </a:p>
        </p:txBody>
      </p:sp>
    </p:spTree>
    <p:extLst>
      <p:ext uri="{BB962C8B-B14F-4D97-AF65-F5344CB8AC3E}">
        <p14:creationId xmlns:p14="http://schemas.microsoft.com/office/powerpoint/2010/main" val="326061061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22AF5-362D-46E2-9B37-570318C9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89025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marL="504000" algn="l"/>
            <a:r>
              <a:rPr lang="de-CH" sz="3200" cap="none" spc="0" dirty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Schlussfolgerungen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452392" y="6306819"/>
            <a:ext cx="365760" cy="365760"/>
          </a:xfrm>
          <a:solidFill>
            <a:srgbClr val="45637D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C0FE30F-52BD-48FA-A2DA-EE68FA40E962}"/>
              </a:ext>
            </a:extLst>
          </p:cNvPr>
          <p:cNvSpPr/>
          <p:nvPr/>
        </p:nvSpPr>
        <p:spPr>
          <a:xfrm>
            <a:off x="4479636" y="1398927"/>
            <a:ext cx="3214772" cy="1687173"/>
          </a:xfrm>
          <a:prstGeom prst="rect">
            <a:avLst/>
          </a:prstGeom>
          <a:solidFill>
            <a:srgbClr val="667F9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>
                <a:latin typeface="Book Antiqua" panose="02040602050305030304" pitchFamily="18" charset="0"/>
                <a:cs typeface="Arial" panose="020B0604020202020204" pitchFamily="34" charset="0"/>
              </a:rPr>
              <a:t>Flughafengesetz sieht griffige Handlungspflichten der Regierung vor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ACAB3C1-C848-4014-B68E-68F2EB2929DB}"/>
              </a:ext>
            </a:extLst>
          </p:cNvPr>
          <p:cNvSpPr/>
          <p:nvPr/>
        </p:nvSpPr>
        <p:spPr>
          <a:xfrm>
            <a:off x="516719" y="1398926"/>
            <a:ext cx="3214772" cy="1687173"/>
          </a:xfrm>
          <a:prstGeom prst="rect">
            <a:avLst/>
          </a:prstGeom>
          <a:solidFill>
            <a:srgbClr val="45637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>
                <a:latin typeface="Book Antiqua" panose="02040602050305030304" pitchFamily="18" charset="0"/>
                <a:cs typeface="Arial" panose="020B0604020202020204" pitchFamily="34" charset="0"/>
              </a:rPr>
              <a:t>Einfluss auf Bundesebene eingeschränkt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B2EC861-7247-4ADF-8CCC-BC0CDF58BF53}"/>
              </a:ext>
            </a:extLst>
          </p:cNvPr>
          <p:cNvSpPr txBox="1">
            <a:spLocks/>
          </p:cNvSpPr>
          <p:nvPr/>
        </p:nvSpPr>
        <p:spPr>
          <a:xfrm>
            <a:off x="4298126" y="2365717"/>
            <a:ext cx="3403110" cy="4309694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CH" b="1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FAD817D7-89B9-4703-A2D9-0F695DD264C6}"/>
              </a:ext>
            </a:extLst>
          </p:cNvPr>
          <p:cNvSpPr txBox="1">
            <a:spLocks/>
          </p:cNvSpPr>
          <p:nvPr/>
        </p:nvSpPr>
        <p:spPr>
          <a:xfrm>
            <a:off x="7096795" y="2364696"/>
            <a:ext cx="3401546" cy="4310857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CH" sz="2000" b="1" dirty="0"/>
          </a:p>
          <a:p>
            <a:pPr marL="0" indent="0">
              <a:buNone/>
            </a:pPr>
            <a:endParaRPr lang="de-CH" b="1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94A0A61-D0FB-4731-BA75-9F3EA1AB5F27}"/>
              </a:ext>
            </a:extLst>
          </p:cNvPr>
          <p:cNvSpPr/>
          <p:nvPr/>
        </p:nvSpPr>
        <p:spPr>
          <a:xfrm>
            <a:off x="8448344" y="1392191"/>
            <a:ext cx="3214771" cy="1693909"/>
          </a:xfrm>
          <a:prstGeom prst="rect">
            <a:avLst/>
          </a:prstGeom>
          <a:solidFill>
            <a:srgbClr val="238AA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>
                <a:latin typeface="Book Antiqua" panose="02040602050305030304" pitchFamily="18" charset="0"/>
                <a:cs typeface="Arial" panose="020B0604020202020204" pitchFamily="34" charset="0"/>
              </a:rPr>
              <a:t>Verordnungsebene relativiert diese Pflichten (ZFI-VO)</a:t>
            </a:r>
          </a:p>
        </p:txBody>
      </p:sp>
    </p:spTree>
    <p:extLst>
      <p:ext uri="{BB962C8B-B14F-4D97-AF65-F5344CB8AC3E}">
        <p14:creationId xmlns:p14="http://schemas.microsoft.com/office/powerpoint/2010/main" val="335525882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600" dirty="0">
                <a:latin typeface="Book Antiqua" panose="02040602050305030304" pitchFamily="18" charset="0"/>
              </a:rPr>
              <a:t>Herzlichen Dank für Ihre Aufmerksamkeit!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CH" dirty="0">
                <a:solidFill>
                  <a:schemeClr val="bg1"/>
                </a:solidFill>
                <a:latin typeface="Book Antiqua" panose="02040602050305030304" pitchFamily="18" charset="0"/>
              </a:rPr>
              <a:t>PD Dr. Goran Seferovic, RA</a:t>
            </a:r>
          </a:p>
          <a:p>
            <a:pPr algn="ctr"/>
            <a:r>
              <a:rPr lang="de-CH" dirty="0">
                <a:solidFill>
                  <a:schemeClr val="bg1"/>
                </a:solidFill>
                <a:latin typeface="Book Antiqua" panose="02040602050305030304" pitchFamily="18" charset="0"/>
              </a:rPr>
              <a:t>Seferovic@aa-k.ch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FF250CF-EB42-AF72-F6D8-3B65CAE43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29" y="226338"/>
            <a:ext cx="42100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65361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4a4532-cacc-4c99-a826-e6df181d8de2">
      <UserInfo>
        <DisplayName>Goran Seferovic</DisplayName>
        <AccountId>21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600425E0E55A49AD77B668EE84A697" ma:contentTypeVersion="13" ma:contentTypeDescription="Ein neues Dokument erstellen." ma:contentTypeScope="" ma:versionID="e108048583d0ea4466b99fdad19ef0f8">
  <xsd:schema xmlns:xsd="http://www.w3.org/2001/XMLSchema" xmlns:xs="http://www.w3.org/2001/XMLSchema" xmlns:p="http://schemas.microsoft.com/office/2006/metadata/properties" xmlns:ns3="29f343dc-5e89-477f-9a8f-17bdfb458da2" xmlns:ns4="7c4a4532-cacc-4c99-a826-e6df181d8de2" targetNamespace="http://schemas.microsoft.com/office/2006/metadata/properties" ma:root="true" ma:fieldsID="f41dc8f24b8e94a02ede68f7a2a1ef21" ns3:_="" ns4:_="">
    <xsd:import namespace="29f343dc-5e89-477f-9a8f-17bdfb458da2"/>
    <xsd:import namespace="7c4a4532-cacc-4c99-a826-e6df181d8d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343dc-5e89-477f-9a8f-17bdfb458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a4532-cacc-4c99-a826-e6df181d8de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7A4DC5-1AA8-48CA-AD8B-11568A26139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9f343dc-5e89-477f-9a8f-17bdfb458da2"/>
    <ds:schemaRef ds:uri="7c4a4532-cacc-4c99-a826-e6df181d8de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4A7DBA-7059-467E-94D9-3DF46B681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f343dc-5e89-477f-9a8f-17bdfb458da2"/>
    <ds:schemaRef ds:uri="7c4a4532-cacc-4c99-a826-e6df181d8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EA548D-AE54-40A6-8298-8DA509372B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Breitbild</PresentationFormat>
  <Paragraphs>90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Gill Sans MT</vt:lpstr>
      <vt:lpstr>Wingdings</vt:lpstr>
      <vt:lpstr>Paket</vt:lpstr>
      <vt:lpstr>Rechtliche Grundlagen und Einflussmöglichkeiten auf Lärmminderung</vt:lpstr>
      <vt:lpstr>Übersicht</vt:lpstr>
      <vt:lpstr>Rechtsgrundlagen und Hierarchie</vt:lpstr>
      <vt:lpstr>Rechtsgrundlagen und Hierarchie</vt:lpstr>
      <vt:lpstr>Einflussmöglichkeiten: Themenkomplexe</vt:lpstr>
      <vt:lpstr>Bedeutung von Rechtsmittelverfahren</vt:lpstr>
      <vt:lpstr>Schlussfolgerungen</vt:lpstr>
      <vt:lpstr>Herzlichen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Rechtliche Herausforderungen lokaler Peer-to-peer-märkte am Beispiel des Pilotprojekts «Quartierstrom» In Walenstadt</dc:title>
  <dc:creator>Seferovic Goran (sefe)</dc:creator>
  <cp:lastModifiedBy>Seferovic Goran (sefe)</cp:lastModifiedBy>
  <cp:revision>5</cp:revision>
  <dcterms:created xsi:type="dcterms:W3CDTF">2021-01-13T11:08:46Z</dcterms:created>
  <dcterms:modified xsi:type="dcterms:W3CDTF">2022-11-21T16:17:36Z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0d9bad3-6dac-4e9a-89a3-89f3b8d247b2_Enabled">
    <vt:lpwstr>true</vt:lpwstr>
  </property>
  <property fmtid="{D5CDD505-2E9C-101B-9397-08002B2CF9AE}" pid="3" name="MSIP_Label_10d9bad3-6dac-4e9a-89a3-89f3b8d247b2_SetDate">
    <vt:lpwstr>2022-11-19T11:32:31Z</vt:lpwstr>
  </property>
  <property fmtid="{D5CDD505-2E9C-101B-9397-08002B2CF9AE}" pid="4" name="MSIP_Label_10d9bad3-6dac-4e9a-89a3-89f3b8d247b2_Method">
    <vt:lpwstr>Standard</vt:lpwstr>
  </property>
  <property fmtid="{D5CDD505-2E9C-101B-9397-08002B2CF9AE}" pid="5" name="MSIP_Label_10d9bad3-6dac-4e9a-89a3-89f3b8d247b2_Name">
    <vt:lpwstr>10d9bad3-6dac-4e9a-89a3-89f3b8d247b2</vt:lpwstr>
  </property>
  <property fmtid="{D5CDD505-2E9C-101B-9397-08002B2CF9AE}" pid="6" name="MSIP_Label_10d9bad3-6dac-4e9a-89a3-89f3b8d247b2_SiteId">
    <vt:lpwstr>5d1a9f9d-201f-4a10-b983-451cf65cbc1e</vt:lpwstr>
  </property>
  <property fmtid="{D5CDD505-2E9C-101B-9397-08002B2CF9AE}" pid="7" name="MSIP_Label_10d9bad3-6dac-4e9a-89a3-89f3b8d247b2_ActionId">
    <vt:lpwstr>3757b3d0-cb1e-456a-b4a1-1992bc135940</vt:lpwstr>
  </property>
  <property fmtid="{D5CDD505-2E9C-101B-9397-08002B2CF9AE}" pid="8" name="MSIP_Label_10d9bad3-6dac-4e9a-89a3-89f3b8d247b2_ContentBits">
    <vt:lpwstr>0</vt:lpwstr>
  </property>
</Properties>
</file>